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Lato"/>
      <p:regular r:id="rId17"/>
      <p:bold r:id="rId18"/>
      <p:italic r:id="rId19"/>
      <p:boldItalic r:id="rId20"/>
    </p:embeddedFont>
    <p:embeddedFont>
      <p:font typeface="Quicksand"/>
      <p:regular r:id="rId21"/>
      <p:bold r:id="rId22"/>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7.xml"/><Relationship Id="rId22" Type="http://schemas.openxmlformats.org/officeDocument/2006/relationships/font" Target="fonts/Quicksand-bold.fntdata"/><Relationship Id="rId10" Type="http://schemas.openxmlformats.org/officeDocument/2006/relationships/slide" Target="slides/slide6.xml"/><Relationship Id="rId21" Type="http://schemas.openxmlformats.org/officeDocument/2006/relationships/font" Target="fonts/Quicksand-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at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ato-italic.fntdata"/><Relationship Id="rId6" Type="http://schemas.openxmlformats.org/officeDocument/2006/relationships/slide" Target="slides/slide2.xml"/><Relationship Id="rId18"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marL="0" marR="0" rtl="0" algn="l">
              <a:spcBef>
                <a:spcPts val="0"/>
              </a:spcBef>
              <a:defRPr b="0" baseline="0" i="0" sz="1100" u="none" cap="none" strike="noStrike">
                <a:solidFill>
                  <a:schemeClr val="dk1"/>
                </a:solidFill>
                <a:latin typeface="Arial"/>
                <a:ea typeface="Arial"/>
                <a:cs typeface="Arial"/>
                <a:sym typeface="Arial"/>
              </a:defRPr>
            </a:lvl1pPr>
            <a:lvl2pPr indent="0" marL="457200" marR="0" rtl="0" algn="l">
              <a:spcBef>
                <a:spcPts val="0"/>
              </a:spcBef>
              <a:defRPr b="0" baseline="0" i="0" sz="1100" u="none" cap="none" strike="noStrike">
                <a:solidFill>
                  <a:schemeClr val="dk1"/>
                </a:solidFill>
                <a:latin typeface="Arial"/>
                <a:ea typeface="Arial"/>
                <a:cs typeface="Arial"/>
                <a:sym typeface="Arial"/>
              </a:defRPr>
            </a:lvl2pPr>
            <a:lvl3pPr indent="0" marL="914400" marR="0" rtl="0" algn="l">
              <a:spcBef>
                <a:spcPts val="0"/>
              </a:spcBef>
              <a:defRPr b="0" baseline="0" i="0" sz="1100" u="none" cap="none" strike="noStrike">
                <a:solidFill>
                  <a:schemeClr val="dk1"/>
                </a:solidFill>
                <a:latin typeface="Arial"/>
                <a:ea typeface="Arial"/>
                <a:cs typeface="Arial"/>
                <a:sym typeface="Arial"/>
              </a:defRPr>
            </a:lvl3pPr>
            <a:lvl4pPr indent="0" marL="1371600" marR="0" rtl="0" algn="l">
              <a:spcBef>
                <a:spcPts val="0"/>
              </a:spcBef>
              <a:defRPr b="0" baseline="0" i="0" sz="1100" u="none" cap="none" strike="noStrike">
                <a:solidFill>
                  <a:schemeClr val="dk1"/>
                </a:solidFill>
                <a:latin typeface="Arial"/>
                <a:ea typeface="Arial"/>
                <a:cs typeface="Arial"/>
                <a:sym typeface="Arial"/>
              </a:defRPr>
            </a:lvl4pPr>
            <a:lvl5pPr indent="0" marL="1828800" marR="0" rtl="0" algn="l">
              <a:spcBef>
                <a:spcPts val="0"/>
              </a:spcBef>
              <a:defRPr b="0" baseline="0" i="0" sz="1100" u="none" cap="none" strike="noStrike">
                <a:solidFill>
                  <a:schemeClr val="dk1"/>
                </a:solidFill>
                <a:latin typeface="Arial"/>
                <a:ea typeface="Arial"/>
                <a:cs typeface="Arial"/>
                <a:sym typeface="Arial"/>
              </a:defRPr>
            </a:lvl5pPr>
            <a:lvl6pPr indent="0" marL="2286000" marR="0" rtl="0" algn="l">
              <a:spcBef>
                <a:spcPts val="0"/>
              </a:spcBef>
              <a:defRPr b="0" baseline="0" i="0" sz="1100" u="none" cap="none" strike="noStrike">
                <a:solidFill>
                  <a:schemeClr val="dk1"/>
                </a:solidFill>
                <a:latin typeface="Arial"/>
                <a:ea typeface="Arial"/>
                <a:cs typeface="Arial"/>
                <a:sym typeface="Arial"/>
              </a:defRPr>
            </a:lvl6pPr>
            <a:lvl7pPr indent="0" marL="2743200" marR="0" rtl="0" algn="l">
              <a:spcBef>
                <a:spcPts val="0"/>
              </a:spcBef>
              <a:defRPr b="0" baseline="0" i="0" sz="1100" u="none" cap="none" strike="noStrike">
                <a:solidFill>
                  <a:schemeClr val="dk1"/>
                </a:solidFill>
                <a:latin typeface="Arial"/>
                <a:ea typeface="Arial"/>
                <a:cs typeface="Arial"/>
                <a:sym typeface="Arial"/>
              </a:defRPr>
            </a:lvl7pPr>
            <a:lvl8pPr indent="0" marL="3200400" marR="0" rtl="0" algn="l">
              <a:spcBef>
                <a:spcPts val="0"/>
              </a:spcBef>
              <a:defRPr b="0" baseline="0" i="0" sz="1100" u="none" cap="none" strike="noStrike">
                <a:solidFill>
                  <a:schemeClr val="dk1"/>
                </a:solidFill>
                <a:latin typeface="Arial"/>
                <a:ea typeface="Arial"/>
                <a:cs typeface="Arial"/>
                <a:sym typeface="Arial"/>
              </a:defRPr>
            </a:lvl8pPr>
            <a:lvl9pPr indent="0" marL="3657600" marR="0" rtl="0" algn="l">
              <a:spcBef>
                <a:spcPts val="0"/>
              </a:spcBef>
              <a:defRPr b="0" baseline="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Opening</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It is a great honor to be here today, to share an idea that my team had worked on for the last 5 months. And more than that, we are looking for advices, feedback from everyone to improve and build our business model better.</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After 15 years of evolving, most of everything is moved online, electronically even buying toilet paper according to Amazon’s CEO.</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Anyone in here has never shopped online before? (Expect no hand)...as you can see, it has become a lifestyle in the U.S, everyone shops online.</a:t>
            </a: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Making eCommerce is a lifestyle is a process, not easy to do as it seems. However, as Jack Ma said: “The opportunity is only lie in the place where people complain, there is a problem, there is opportunity.” </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	</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Introduction</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From the opportunity of being here in the U.S, the most advanced place of eCommerce, experiencing different type of online trading and new technology, our team has decided to start the project called LucLoi.vn. We are different from others eCommerce sites because of our social media based concept where people can interact with each others easily.</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With the mission of:</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Helping everyone to do eCommerce from anywhere in VN fast, secured and efficient.</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Vision:</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this project is designed for the future when the users in the region are ready for it.</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LucLoi.vn is a project of ASEANEcom, a group of young professionals who interested in studying, developing and advancing Southeast Asia eCommerce.</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Business Overview</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 </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Key, Outstanding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400" u="none" cap="none" strike="noStrike">
              <a:solidFill>
                <a:schemeClr val="dk1"/>
              </a:solidFill>
              <a:latin typeface="Quicksand"/>
              <a:ea typeface="Quicksand"/>
              <a:cs typeface="Quicksand"/>
              <a:sym typeface="Quicksand"/>
            </a:endParaRPr>
          </a:p>
          <a:p>
            <a:pPr indent="0" lvl="0" marL="0" marR="0" rtl="0" algn="l">
              <a:spcBef>
                <a:spcPts val="0"/>
              </a:spcBef>
              <a:buClr>
                <a:schemeClr val="dk1"/>
              </a:buClr>
              <a:buSzPct val="25000"/>
              <a:buFont typeface="Quicksand"/>
              <a:buNone/>
            </a:pPr>
            <a:r>
              <a:rPr b="1" baseline="0" i="0" lang="en-US" sz="1400" u="none" cap="none" strike="noStrike">
                <a:solidFill>
                  <a:schemeClr val="dk1"/>
                </a:solidFill>
                <a:latin typeface="Lato"/>
                <a:ea typeface="Lato"/>
                <a:cs typeface="Lato"/>
                <a:sym typeface="Lato"/>
              </a:rPr>
              <a:t>Security</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Poor privacy policies.</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Identity theft and unauthorized bank account access.</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Illegitimate online marketplaces.</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Various consumer frauds.</a:t>
            </a:r>
          </a:p>
          <a:p>
            <a:pPr indent="0" lvl="0" marL="0" marR="0" rtl="0" algn="l">
              <a:spcBef>
                <a:spcPts val="0"/>
              </a:spcBef>
              <a:buClr>
                <a:schemeClr val="dk1"/>
              </a:buClr>
              <a:buFont typeface="Quicksand"/>
              <a:buNone/>
            </a:pPr>
            <a:r>
              <a:t/>
            </a:r>
            <a:endParaRPr b="1" baseline="0" i="0" sz="1400" u="none" cap="none" strike="noStrike">
              <a:solidFill>
                <a:schemeClr val="dk1"/>
              </a:solidFill>
              <a:latin typeface="Lato"/>
              <a:ea typeface="Lato"/>
              <a:cs typeface="Lato"/>
              <a:sym typeface="Lato"/>
            </a:endParaRPr>
          </a:p>
          <a:p>
            <a:pPr indent="0" lvl="0" marL="0" marR="0" rtl="0" algn="l">
              <a:spcBef>
                <a:spcPts val="0"/>
              </a:spcBef>
              <a:buClr>
                <a:schemeClr val="dk1"/>
              </a:buClr>
              <a:buSzPct val="25000"/>
              <a:buFont typeface="Quicksand"/>
              <a:buNone/>
            </a:pPr>
            <a:r>
              <a:rPr b="1" baseline="0" i="0" lang="en-US" sz="1400" u="none" cap="none" strike="noStrike">
                <a:solidFill>
                  <a:schemeClr val="dk1"/>
                </a:solidFill>
                <a:latin typeface="Lato"/>
                <a:ea typeface="Lato"/>
                <a:cs typeface="Lato"/>
                <a:sym typeface="Lato"/>
              </a:rPr>
              <a:t>Payment System</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Low credit card penetration. Opt for cash on delivery. </a:t>
            </a:r>
          </a:p>
          <a:p>
            <a:pPr indent="0" lvl="0" marL="0" marR="0" rtl="0" algn="l">
              <a:spcBef>
                <a:spcPts val="0"/>
              </a:spcBef>
              <a:buClr>
                <a:schemeClr val="dk1"/>
              </a:buClr>
              <a:buSzPct val="25000"/>
              <a:buFont typeface="Arial"/>
              <a:buNone/>
            </a:pPr>
            <a:r>
              <a:rPr b="0" baseline="0" i="0" lang="en-US" sz="1400" u="none" cap="none" strike="noStrike">
                <a:solidFill>
                  <a:schemeClr val="dk1"/>
                </a:solidFill>
                <a:latin typeface="Lato"/>
                <a:ea typeface="Lato"/>
                <a:cs typeface="Lato"/>
                <a:sym typeface="Lato"/>
              </a:rPr>
              <a:t>Do not see the benefit of putting their cash in banks.</a:t>
            </a:r>
          </a:p>
          <a:p>
            <a:pPr indent="0" lvl="0" marL="0" marR="0" rtl="0" algn="l">
              <a:spcBef>
                <a:spcPts val="0"/>
              </a:spcBef>
              <a:buClr>
                <a:schemeClr val="dk1"/>
              </a:buClr>
              <a:buSzPct val="25000"/>
              <a:buFont typeface="Arial"/>
              <a:buNone/>
            </a:pPr>
            <a:r>
              <a:rPr b="0" baseline="0" i="0" lang="en-US" sz="1400" u="none" cap="none" strike="noStrike">
                <a:solidFill>
                  <a:schemeClr val="dk1"/>
                </a:solidFill>
                <a:latin typeface="Lato"/>
                <a:ea typeface="Lato"/>
                <a:cs typeface="Lato"/>
                <a:sym typeface="Lato"/>
              </a:rPr>
              <a:t>Existing payments systems fall short of creating trust.</a:t>
            </a:r>
          </a:p>
          <a:p>
            <a:pPr indent="0" lvl="0" marL="0" marR="0" rtl="0" algn="l">
              <a:spcBef>
                <a:spcPts val="0"/>
              </a:spcBef>
              <a:buClr>
                <a:schemeClr val="dk1"/>
              </a:buClr>
              <a:buFont typeface="Quicksand"/>
              <a:buNone/>
            </a:pPr>
            <a:r>
              <a:t/>
            </a:r>
            <a:endParaRPr b="0" baseline="0" i="0" sz="1400" u="none" cap="none" strike="noStrike">
              <a:solidFill>
                <a:schemeClr val="dk1"/>
              </a:solidFill>
              <a:latin typeface="Lato"/>
              <a:ea typeface="Lato"/>
              <a:cs typeface="Lato"/>
              <a:sym typeface="Lato"/>
            </a:endParaRPr>
          </a:p>
          <a:p>
            <a:pPr indent="0" lvl="0" marL="0" marR="0" rtl="0" algn="l">
              <a:spcBef>
                <a:spcPts val="0"/>
              </a:spcBef>
              <a:buClr>
                <a:schemeClr val="dk1"/>
              </a:buClr>
              <a:buFont typeface="Quicksand"/>
              <a:buNone/>
            </a:pPr>
            <a:r>
              <a:t/>
            </a:r>
            <a:endParaRPr b="0" baseline="0" i="0" sz="1400" u="none" cap="none" strike="noStrike">
              <a:solidFill>
                <a:schemeClr val="dk1"/>
              </a:solidFill>
              <a:latin typeface="Lato"/>
              <a:ea typeface="Lato"/>
              <a:cs typeface="Lato"/>
              <a:sym typeface="Lato"/>
            </a:endParaRPr>
          </a:p>
          <a:p>
            <a:pPr indent="0" lvl="0" marL="0" marR="0" rtl="0" algn="l">
              <a:spcBef>
                <a:spcPts val="0"/>
              </a:spcBef>
              <a:buClr>
                <a:schemeClr val="dk1"/>
              </a:buClr>
              <a:buSzPct val="25000"/>
              <a:buFont typeface="Quicksand"/>
              <a:buNone/>
            </a:pPr>
            <a:r>
              <a:rPr b="1" baseline="0" i="0" lang="en-US" sz="1400" u="none" cap="none" strike="noStrike">
                <a:solidFill>
                  <a:schemeClr val="dk1"/>
                </a:solidFill>
                <a:latin typeface="Lato"/>
                <a:ea typeface="Lato"/>
                <a:cs typeface="Lato"/>
                <a:sym typeface="Lato"/>
              </a:rPr>
              <a:t>Logistics</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Poor infrastructure planning.</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Lack of technological adaptations to existing services.</a:t>
            </a:r>
          </a:p>
          <a:p>
            <a:pPr indent="0" lvl="0" marL="0" marR="0" rtl="0" algn="l">
              <a:spcBef>
                <a:spcPts val="0"/>
              </a:spcBef>
              <a:buClr>
                <a:schemeClr val="dk1"/>
              </a:buClr>
              <a:buSzPct val="25000"/>
              <a:buFont typeface="Arial"/>
              <a:buNone/>
            </a:pPr>
            <a:r>
              <a:rPr b="0" baseline="0" i="0" lang="en-US" sz="1400" u="none" cap="none" strike="noStrike">
                <a:solidFill>
                  <a:schemeClr val="dk1"/>
                </a:solidFill>
                <a:latin typeface="Lato"/>
                <a:ea typeface="Lato"/>
                <a:cs typeface="Lato"/>
                <a:sym typeface="Lato"/>
              </a:rPr>
              <a:t>Deliveries often get stolen/lost or are late upon arrival.</a:t>
            </a:r>
          </a:p>
          <a:p>
            <a:pPr indent="0" lvl="0" marL="0" marR="0" rtl="0" algn="l">
              <a:spcBef>
                <a:spcPts val="0"/>
              </a:spcBef>
              <a:buClr>
                <a:schemeClr val="dk1"/>
              </a:buClr>
              <a:buFont typeface="Arial"/>
              <a:buNone/>
            </a:pPr>
            <a:r>
              <a:t/>
            </a:r>
            <a:endParaRPr b="0" baseline="0" i="0" sz="1400" u="none" cap="none" strike="noStrike">
              <a:solidFill>
                <a:schemeClr val="dk1"/>
              </a:solidFill>
              <a:latin typeface="Lato"/>
              <a:ea typeface="Lato"/>
              <a:cs typeface="Lato"/>
              <a:sym typeface="Lato"/>
            </a:endParaRPr>
          </a:p>
          <a:p>
            <a:pPr indent="0" lvl="0" marL="0" marR="0" rtl="0" algn="l">
              <a:spcBef>
                <a:spcPts val="0"/>
              </a:spcBef>
              <a:buClr>
                <a:schemeClr val="dk1"/>
              </a:buClr>
              <a:buSzPct val="25000"/>
              <a:buFont typeface="Quicksand"/>
              <a:buNone/>
            </a:pPr>
            <a:r>
              <a:rPr b="1" baseline="0" i="0" lang="en-US" sz="1400" u="none" cap="none" strike="noStrike">
                <a:solidFill>
                  <a:schemeClr val="dk1"/>
                </a:solidFill>
                <a:latin typeface="Lato"/>
                <a:ea typeface="Lato"/>
                <a:cs typeface="Lato"/>
                <a:sym typeface="Lato"/>
              </a:rPr>
              <a:t>Consumer Behaviour</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Emphasis on inspecting the product before buying.</a:t>
            </a:r>
          </a:p>
          <a:p>
            <a:pPr indent="0" lvl="0" marL="0" marR="0" rtl="0" algn="l">
              <a:spcBef>
                <a:spcPts val="0"/>
              </a:spcBef>
              <a:buClr>
                <a:schemeClr val="dk1"/>
              </a:buClr>
              <a:buSzPct val="25000"/>
              <a:buFont typeface="Quicksand"/>
              <a:buNone/>
            </a:pPr>
            <a:r>
              <a:rPr b="0" baseline="0" i="0" lang="en-US" sz="1400" u="none" cap="none" strike="noStrike">
                <a:solidFill>
                  <a:schemeClr val="dk1"/>
                </a:solidFill>
                <a:latin typeface="Lato"/>
                <a:ea typeface="Lato"/>
                <a:cs typeface="Lato"/>
                <a:sym typeface="Lato"/>
              </a:rPr>
              <a:t>Many online marketplaces provide vague descriptions and pictures to illustrate products. General skepticism on digital content. </a:t>
            </a:r>
          </a:p>
          <a:p>
            <a:pPr indent="0" lvl="0" marL="0" marR="0" rtl="0" algn="l">
              <a:spcBef>
                <a:spcPts val="0"/>
              </a:spcBef>
              <a:buClr>
                <a:schemeClr val="dk1"/>
              </a:buClr>
              <a:buFont typeface="Arial"/>
              <a:buNone/>
            </a:pPr>
            <a:r>
              <a:t/>
            </a:r>
            <a:endParaRPr b="0" baseline="0" i="0" sz="1100" u="none" cap="none" strike="noStrike">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685800"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Like many startups, the idea for LucLoi started with the question </a:t>
            </a:r>
          </a:p>
          <a:p>
            <a:pPr indent="0" lvl="0" marL="0" marR="0" rtl="0" algn="ctr">
              <a:lnSpc>
                <a:spcPct val="100000"/>
              </a:lnSpc>
              <a:spcBef>
                <a:spcPts val="160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Is there a better to find a local store nearby? //local SME</a:t>
            </a:r>
          </a:p>
          <a:p>
            <a:pPr indent="0" lvl="0" marL="0" marR="0" rtl="0" algn="ctr">
              <a:lnSpc>
                <a:spcPct val="100000"/>
              </a:lnSpc>
              <a:spcBef>
                <a:spcPts val="160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Is there a better way to resell my used camera across the country? //used item</a:t>
            </a:r>
          </a:p>
          <a:p>
            <a:pPr indent="0" lvl="0" marL="0" marR="0" rtl="0" algn="ctr">
              <a:lnSpc>
                <a:spcPct val="100000"/>
              </a:lnSpc>
              <a:spcBef>
                <a:spcPts val="160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Is there a better way to sell with low costs but with a wider reach of buyers?</a:t>
            </a:r>
          </a:p>
          <a:p>
            <a:pPr indent="0" lvl="0" marL="0" marR="0" rtl="0" algn="l">
              <a:lnSpc>
                <a:spcPct val="100000"/>
              </a:lnSpc>
              <a:spcBef>
                <a:spcPts val="160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there must be a better way than facebook and  instagram 	to sell things.</a:t>
            </a:r>
          </a:p>
          <a:p>
            <a:pPr indent="0" lvl="0" marL="0" marR="0" rtl="0" algn="l">
              <a:lnSpc>
                <a:spcPct val="100000"/>
              </a:lnSpc>
              <a:spcBef>
                <a:spcPts val="1600"/>
              </a:spcBef>
              <a:spcAft>
                <a:spcPts val="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We face the same issues with vietnam in Malaysia</a:t>
            </a:r>
          </a:p>
          <a:p>
            <a:pPr indent="0" lvl="0" marL="0" marR="0" rtl="0" algn="l">
              <a:lnSpc>
                <a:spcPct val="100000"/>
              </a:lnSpc>
              <a:spcBef>
                <a:spcPts val="1600"/>
              </a:spcBef>
              <a:spcAft>
                <a:spcPts val="1600"/>
              </a:spcAft>
              <a:buClr>
                <a:schemeClr val="dk2"/>
              </a:buClr>
              <a:buSzPct val="25000"/>
              <a:buFont typeface="Arial"/>
              <a:buNone/>
            </a:pPr>
            <a:r>
              <a:rPr b="0" baseline="0" i="0" lang="en-US" sz="1800" u="none" cap="none" strike="noStrike">
                <a:solidFill>
                  <a:srgbClr val="000000"/>
                </a:solidFill>
                <a:latin typeface="Arial"/>
                <a:ea typeface="Arial"/>
                <a:cs typeface="Arial"/>
                <a:sym typeface="Arial"/>
              </a:rPr>
              <a:t>Luckily, I found 2 other people who have the same interest and passion to solve this needs.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buClr>
                <a:schemeClr val="dk1"/>
              </a:buClr>
              <a:buSzPct val="25000"/>
              <a:buFont typeface="Arial"/>
              <a:buNone/>
            </a:pPr>
            <a:r>
              <a:rPr b="0" baseline="0" i="0" lang="en-US" sz="1200" u="none" cap="none" strike="noStrike">
                <a:solidFill>
                  <a:schemeClr val="dk1"/>
                </a:solidFill>
                <a:latin typeface="Quicksand"/>
                <a:ea typeface="Quicksand"/>
                <a:cs typeface="Quicksand"/>
                <a:sym typeface="Quicksand"/>
              </a:rPr>
              <a:t>A social media based online market is a new concept of online market which integrated all the features  of social media websites like Facebook, Instagram or even Snapchat and Tinder. </a:t>
            </a:r>
          </a:p>
          <a:p>
            <a:pPr indent="-304800" lvl="0" marL="457200" marR="0" rtl="0" algn="l">
              <a:lnSpc>
                <a:spcPct val="115000"/>
              </a:lnSpc>
              <a:spcBef>
                <a:spcPts val="0"/>
              </a:spcBef>
              <a:buClr>
                <a:schemeClr val="dk1"/>
              </a:buClr>
              <a:buSzPct val="100000"/>
              <a:buFont typeface="Quicksand"/>
              <a:buChar char="-"/>
            </a:pPr>
            <a:r>
              <a:rPr b="0" baseline="0" i="0" lang="en-US" sz="1200" u="none" cap="none" strike="noStrike">
                <a:solidFill>
                  <a:schemeClr val="dk1"/>
                </a:solidFill>
                <a:latin typeface="Quicksand"/>
                <a:ea typeface="Quicksand"/>
                <a:cs typeface="Quicksand"/>
                <a:sym typeface="Quicksand"/>
              </a:rPr>
              <a:t>Network of seller (Ex: Mutual friend to the seller =&gt; create the trust for that seller)</a:t>
            </a:r>
          </a:p>
          <a:p>
            <a:pPr indent="-304800" lvl="0" marL="457200" marR="0" rtl="0" algn="l">
              <a:lnSpc>
                <a:spcPct val="115000"/>
              </a:lnSpc>
              <a:spcBef>
                <a:spcPts val="0"/>
              </a:spcBef>
              <a:buClr>
                <a:schemeClr val="dk1"/>
              </a:buClr>
              <a:buSzPct val="100000"/>
              <a:buFont typeface="Quicksand"/>
              <a:buChar char="-"/>
            </a:pPr>
            <a:r>
              <a:rPr b="0" baseline="0" i="0" lang="en-US" sz="1200" u="none" cap="none" strike="noStrike">
                <a:solidFill>
                  <a:schemeClr val="dk1"/>
                </a:solidFill>
                <a:latin typeface="Quicksand"/>
                <a:ea typeface="Quicksand"/>
                <a:cs typeface="Quicksand"/>
                <a:sym typeface="Quicksand"/>
              </a:rPr>
              <a:t>Share your trading activities on your tradefeed (Your friend can comment, hit like or share it to their friend)</a:t>
            </a:r>
          </a:p>
          <a:p>
            <a:pPr indent="-304800" lvl="0" marL="457200" marR="0" rtl="0" algn="l">
              <a:lnSpc>
                <a:spcPct val="115000"/>
              </a:lnSpc>
              <a:spcBef>
                <a:spcPts val="0"/>
              </a:spcBef>
              <a:buClr>
                <a:schemeClr val="dk1"/>
              </a:buClr>
              <a:buSzPct val="100000"/>
              <a:buFont typeface="Quicksand"/>
              <a:buChar char="-"/>
            </a:pPr>
            <a:r>
              <a:rPr b="0" baseline="0" i="0" lang="en-US" sz="1200" u="none" cap="none" strike="noStrike">
                <a:solidFill>
                  <a:schemeClr val="dk1"/>
                </a:solidFill>
                <a:latin typeface="Quicksand"/>
                <a:ea typeface="Quicksand"/>
                <a:cs typeface="Quicksand"/>
                <a:sym typeface="Quicksand"/>
              </a:rPr>
              <a:t>Communication is the heart of eCommerce, communication help to build the trust</a:t>
            </a:r>
          </a:p>
          <a:p>
            <a:pPr indent="-304800" lvl="0" marL="457200" marR="0" rtl="0" algn="l">
              <a:lnSpc>
                <a:spcPct val="115000"/>
              </a:lnSpc>
              <a:spcBef>
                <a:spcPts val="0"/>
              </a:spcBef>
              <a:buClr>
                <a:schemeClr val="dk1"/>
              </a:buClr>
              <a:buSzPct val="100000"/>
              <a:buFont typeface="Quicksand"/>
              <a:buChar char="-"/>
            </a:pPr>
            <a:r>
              <a:rPr b="0" baseline="0" i="0" lang="en-US" sz="1200" u="none" cap="none" strike="noStrike">
                <a:solidFill>
                  <a:schemeClr val="dk1"/>
                </a:solidFill>
                <a:latin typeface="Quicksand"/>
                <a:ea typeface="Quicksand"/>
                <a:cs typeface="Quicksand"/>
                <a:sym typeface="Quicksand"/>
              </a:rPr>
              <a:t>Trade Feeds: Similar to facebook’s newsfeed, tradefeeds </a:t>
            </a:r>
            <a:r>
              <a:rPr b="0" baseline="0" i="0" lang="en-US" sz="1000" u="none" cap="none" strike="noStrike">
                <a:solidFill>
                  <a:srgbClr val="141823"/>
                </a:solidFill>
                <a:highlight>
                  <a:srgbClr val="FFFFFF"/>
                </a:highlight>
                <a:latin typeface="Arial"/>
                <a:ea typeface="Arial"/>
                <a:cs typeface="Arial"/>
                <a:sym typeface="Arial"/>
              </a:rPr>
              <a:t>is a constantly updating list of trade activities on your home page. The feed includes store events notification, purchase activity, from status updates from individuals, stores, and collections that you follow on Facebook.</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Example:</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Mr. Tuan wanna buy an item in a random area where he is not really familiar, he could not find the right place nearby. He has to ask surrounded people for the stores which sell the product but not a lot of people know. There has to be a better way for Mr. Tuan to find his item.</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=&gt; Local Store Directory, a feature that we offer which can help both users and SMEs.</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Users: easier to search.</a:t>
            </a: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SMEs: easier to reach customers.</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LucLoi’s philosophy: If our users are happy, we are happy. If our users can make money, we can make money.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Timeline of eCommerce:</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100" u="none" cap="none" strike="noStrike">
                <a:solidFill>
                  <a:schemeClr val="dk1"/>
                </a:solidFill>
                <a:latin typeface="Arial"/>
                <a:ea typeface="Arial"/>
                <a:cs typeface="Arial"/>
                <a:sym typeface="Arial"/>
              </a:rPr>
              <a:t>Lucloi is built for the future.</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Based on research and statistical data, the  U.S eCommerce is approximately 5 years ahead of China, and around 20 years ahead of Vietnam. </a:t>
            </a: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We have the chance to be here, to experience the taste of ecommerce as a lifestyle in the U.S. </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We believe that by the time around 2025, Vietnam’s eCommerce will be better.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HIT NEXT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buClr>
                <a:schemeClr val="dk1"/>
              </a:buClr>
              <a:buSzPct val="25000"/>
              <a:buFont typeface="Arial"/>
              <a:buNone/>
            </a:pPr>
            <a:r>
              <a:rPr b="1" baseline="0" i="0" lang="en-US" sz="1100" u="none" cap="none" strike="noStrike">
                <a:solidFill>
                  <a:schemeClr val="dk1"/>
                </a:solidFill>
                <a:latin typeface="Arial"/>
                <a:ea typeface="Arial"/>
                <a:cs typeface="Arial"/>
                <a:sym typeface="Arial"/>
              </a:rPr>
              <a:t>I think we all know how Alibaba Group helped improve and changed billion of people life in China.</a:t>
            </a:r>
          </a:p>
          <a:p>
            <a:pPr indent="0" lvl="0" marL="0" marR="0" rtl="0" algn="l">
              <a:lnSpc>
                <a:spcPct val="115000"/>
              </a:lnSpc>
              <a:spcBef>
                <a:spcPts val="0"/>
              </a:spcBef>
              <a:buClr>
                <a:schemeClr val="dk1"/>
              </a:buClr>
              <a:buSzPct val="25000"/>
              <a:buFont typeface="Arial"/>
              <a:buNone/>
            </a:pPr>
            <a:r>
              <a:rPr b="1" baseline="0" i="0" lang="en-US" sz="1100" u="none" cap="none" strike="noStrike">
                <a:solidFill>
                  <a:schemeClr val="dk1"/>
                </a:solidFill>
                <a:latin typeface="Arial"/>
                <a:ea typeface="Arial"/>
                <a:cs typeface="Arial"/>
                <a:sym typeface="Arial"/>
              </a:rPr>
              <a:t>Money is a byproduct. The Key is we need to understand what do our consumers want, need and their belief.</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Negotiation and bargain on prices</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Escrow services (Partnership or Our own payment gateway)</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Modern UI and technology</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Social Media Based concept</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Rent Offering</a:t>
            </a:r>
            <a:br>
              <a:rPr b="1" baseline="0" i="0" lang="en-US" sz="1100" u="none" cap="none" strike="noStrike">
                <a:solidFill>
                  <a:schemeClr val="dk1"/>
                </a:solidFill>
                <a:latin typeface="Arial"/>
                <a:ea typeface="Arial"/>
                <a:cs typeface="Arial"/>
                <a:sym typeface="Arial"/>
              </a:rPr>
            </a:br>
            <a:r>
              <a:rPr b="1" baseline="0" i="0" lang="en-US" sz="1100" u="none" cap="none" strike="noStrike">
                <a:solidFill>
                  <a:schemeClr val="dk1"/>
                </a:solidFill>
                <a:latin typeface="Arial"/>
                <a:ea typeface="Arial"/>
                <a:cs typeface="Arial"/>
                <a:sym typeface="Arial"/>
              </a:rPr>
              <a:t>Customer Segments:</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Model: Online platform services</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Target of Revenue (Customer):</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Small &amp; Medium Enterprises and individual sellers</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User (People who use):</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Everyone who has can access to the internet, young people.</a:t>
            </a:r>
          </a:p>
          <a:p>
            <a:pPr indent="0" lvl="0" marL="0" marR="0" rtl="0" algn="l">
              <a:lnSpc>
                <a:spcPct val="115000"/>
              </a:lnSpc>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a:p>
            <a:pPr indent="0" lvl="0" marL="0" marR="0" rtl="0" algn="l">
              <a:lnSpc>
                <a:spcPct val="115000"/>
              </a:lnSpc>
              <a:spcBef>
                <a:spcPts val="0"/>
              </a:spcBef>
              <a:buClr>
                <a:schemeClr val="dk1"/>
              </a:buClr>
              <a:buSzPct val="25000"/>
              <a:buFont typeface="Arial"/>
              <a:buNone/>
            </a:pPr>
            <a:r>
              <a:rPr b="1" baseline="0" i="0" lang="en-US" sz="1100" u="none" cap="none" strike="noStrike">
                <a:solidFill>
                  <a:schemeClr val="dk1"/>
                </a:solidFill>
                <a:latin typeface="Arial"/>
                <a:ea typeface="Arial"/>
                <a:cs typeface="Arial"/>
                <a:sym typeface="Arial"/>
              </a:rPr>
              <a:t>Revenue Stream:</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a:t>
            </a:r>
            <a:r>
              <a:rPr b="1" baseline="0" i="0" lang="en-US" sz="1100" u="none" cap="none" strike="noStrike">
                <a:solidFill>
                  <a:schemeClr val="dk1"/>
                </a:solidFill>
                <a:latin typeface="Arial"/>
                <a:ea typeface="Arial"/>
                <a:cs typeface="Arial"/>
                <a:sym typeface="Arial"/>
              </a:rPr>
              <a:t>Mainstream: </a:t>
            </a:r>
          </a:p>
          <a:p>
            <a:pPr indent="457200" lvl="0" marL="4572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Internal SEO Ads</a:t>
            </a:r>
          </a:p>
          <a:p>
            <a:pPr indent="457200" lvl="0" marL="9144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4 Memberships</a:t>
            </a:r>
          </a:p>
          <a:p>
            <a:pPr indent="457200" lvl="0" marL="4572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Seller Services (Outstanding Listing, pop-up on top of others)</a:t>
            </a:r>
          </a:p>
          <a:p>
            <a:pPr indent="457200" lvl="0" marL="9144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Sale Events, Pages, Blog.</a:t>
            </a:r>
          </a:p>
          <a:p>
            <a:pPr indent="457200" lvl="0" marL="9144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Subscription services.</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a:t>
            </a:r>
            <a:r>
              <a:rPr b="1" baseline="0" i="0" lang="en-US" sz="1100" u="none" cap="none" strike="noStrike">
                <a:solidFill>
                  <a:schemeClr val="dk1"/>
                </a:solidFill>
                <a:latin typeface="Arial"/>
                <a:ea typeface="Arial"/>
                <a:cs typeface="Arial"/>
                <a:sym typeface="Arial"/>
              </a:rPr>
              <a:t>Substream: </a:t>
            </a:r>
          </a:p>
          <a:p>
            <a:pPr indent="457200" lvl="0" marL="4572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Threshold Transactional Fee/Commision</a:t>
            </a:r>
          </a:p>
          <a:p>
            <a:pPr indent="0" lvl="0" marL="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	</a:t>
            </a:r>
            <a:r>
              <a:rPr b="1" baseline="0" i="0" lang="en-US" sz="1100" u="none" cap="none" strike="noStrike">
                <a:solidFill>
                  <a:schemeClr val="dk1"/>
                </a:solidFill>
                <a:latin typeface="Arial"/>
                <a:ea typeface="Arial"/>
                <a:cs typeface="Arial"/>
                <a:sym typeface="Arial"/>
              </a:rPr>
              <a:t>Free: </a:t>
            </a:r>
          </a:p>
          <a:p>
            <a:pPr indent="457200" lvl="0" marL="4572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Regular Internal SEO Ads</a:t>
            </a:r>
          </a:p>
          <a:p>
            <a:pPr indent="457200" lvl="0" marL="457200" marR="0" rtl="0" algn="l">
              <a:lnSpc>
                <a:spcPct val="115000"/>
              </a:lnSpc>
              <a:spcBef>
                <a:spcPts val="0"/>
              </a:spcBef>
              <a:buClr>
                <a:schemeClr val="dk1"/>
              </a:buClr>
              <a:buSzPct val="25000"/>
              <a:buFont typeface="Arial"/>
              <a:buNone/>
            </a:pPr>
            <a:r>
              <a:rPr b="0" baseline="0" i="0" lang="en-US" sz="1100" u="none" cap="none" strike="noStrike">
                <a:solidFill>
                  <a:schemeClr val="dk1"/>
                </a:solidFill>
                <a:latin typeface="Arial"/>
                <a:ea typeface="Arial"/>
                <a:cs typeface="Arial"/>
                <a:sym typeface="Arial"/>
              </a:rPr>
              <a:t>Threshold Transactional Fee/Commision</a:t>
            </a: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 name="Shape 8"/>
        <p:cNvGrpSpPr/>
        <p:nvPr/>
      </p:nvGrpSpPr>
      <p:grpSpPr>
        <a:xfrm>
          <a:off x="0" y="0"/>
          <a:ext cx="0" cy="0"/>
          <a:chOff x="0" y="0"/>
          <a:chExt cx="0" cy="0"/>
        </a:xfrm>
      </p:grpSpPr>
      <p:sp>
        <p:nvSpPr>
          <p:cNvPr id="9" name="Shape 9"/>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 name="Shape 10"/>
          <p:cNvSpPr txBox="1"/>
          <p:nvPr>
            <p:ph idx="1" type="body"/>
          </p:nvPr>
        </p:nvSpPr>
        <p:spPr>
          <a:xfrm>
            <a:off x="311702" y="1152475"/>
            <a:ext cx="8520599" cy="3416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 name="Shape 11"/>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2" y="1106125"/>
            <a:ext cx="8520599" cy="1963500"/>
          </a:xfrm>
          <a:prstGeom prst="rect">
            <a:avLst/>
          </a:prstGeom>
          <a:noFill/>
          <a:ln>
            <a:noFill/>
          </a:ln>
        </p:spPr>
        <p:txBody>
          <a:bodyPr anchorCtr="0" anchor="b" bIns="91425" lIns="91425" rIns="91425" tIns="91425"/>
          <a:lstStyle>
            <a:lvl1pPr rtl="0" algn="ctr">
              <a:spcBef>
                <a:spcPts val="0"/>
              </a:spcBef>
              <a:defRPr sz="12000"/>
            </a:lvl1pPr>
            <a:lvl2pPr rtl="0" algn="ctr">
              <a:spcBef>
                <a:spcPts val="0"/>
              </a:spcBef>
              <a:defRPr sz="12000"/>
            </a:lvl2pPr>
            <a:lvl3pPr rtl="0" algn="ctr">
              <a:spcBef>
                <a:spcPts val="0"/>
              </a:spcBef>
              <a:defRPr sz="12000"/>
            </a:lvl3pPr>
            <a:lvl4pPr rtl="0" algn="ctr">
              <a:spcBef>
                <a:spcPts val="0"/>
              </a:spcBef>
              <a:defRPr sz="12000"/>
            </a:lvl4pPr>
            <a:lvl5pPr rtl="0" algn="ctr">
              <a:spcBef>
                <a:spcPts val="0"/>
              </a:spcBef>
              <a:defRPr sz="12000"/>
            </a:lvl5pPr>
            <a:lvl6pPr rtl="0" algn="ctr">
              <a:spcBef>
                <a:spcPts val="0"/>
              </a:spcBef>
              <a:defRPr sz="12000"/>
            </a:lvl6pPr>
            <a:lvl7pPr rtl="0" algn="ctr">
              <a:spcBef>
                <a:spcPts val="0"/>
              </a:spcBef>
              <a:defRPr sz="12000"/>
            </a:lvl7pPr>
            <a:lvl8pPr rtl="0" algn="ctr">
              <a:spcBef>
                <a:spcPts val="0"/>
              </a:spcBef>
              <a:defRPr sz="12000"/>
            </a:lvl8pPr>
            <a:lvl9pPr rtl="0" algn="ctr">
              <a:spcBef>
                <a:spcPts val="0"/>
              </a:spcBef>
              <a:defRPr sz="12000"/>
            </a:lvl9pPr>
          </a:lstStyle>
          <a:p/>
        </p:txBody>
      </p:sp>
      <p:sp>
        <p:nvSpPr>
          <p:cNvPr id="45" name="Shape 45"/>
          <p:cNvSpPr txBox="1"/>
          <p:nvPr>
            <p:ph idx="1" type="body"/>
          </p:nvPr>
        </p:nvSpPr>
        <p:spPr>
          <a:xfrm>
            <a:off x="311702" y="3152225"/>
            <a:ext cx="8520599" cy="1300800"/>
          </a:xfrm>
          <a:prstGeom prst="rect">
            <a:avLst/>
          </a:prstGeom>
          <a:noFill/>
          <a:ln>
            <a:noFill/>
          </a:ln>
        </p:spPr>
        <p:txBody>
          <a:bodyPr anchorCtr="0" anchor="t" bIns="91425" lIns="91425" rIns="91425" tIns="91425"/>
          <a:lstStyle>
            <a:lvl1pPr rtl="0" algn="ctr">
              <a:spcBef>
                <a:spcPts val="0"/>
              </a:spcBef>
              <a:defRPr/>
            </a:lvl1pPr>
            <a:lvl2pPr rtl="0" algn="ctr">
              <a:spcBef>
                <a:spcPts val="0"/>
              </a:spcBef>
              <a:defRPr/>
            </a:lvl2pPr>
            <a:lvl3pPr rtl="0" algn="ctr">
              <a:spcBef>
                <a:spcPts val="0"/>
              </a:spcBef>
              <a:defRPr/>
            </a:lvl3pPr>
            <a:lvl4pPr rtl="0" algn="ctr">
              <a:spcBef>
                <a:spcPts val="0"/>
              </a:spcBef>
              <a:defRPr/>
            </a:lvl4pPr>
            <a:lvl5pPr rtl="0" algn="ctr">
              <a:spcBef>
                <a:spcPts val="0"/>
              </a:spcBef>
              <a:defRPr/>
            </a:lvl5pPr>
            <a:lvl6pPr rtl="0" algn="ctr">
              <a:spcBef>
                <a:spcPts val="0"/>
              </a:spcBef>
              <a:defRPr/>
            </a:lvl6pPr>
            <a:lvl7pPr rtl="0" algn="ctr">
              <a:spcBef>
                <a:spcPts val="0"/>
              </a:spcBef>
              <a:defRPr/>
            </a:lvl7pPr>
            <a:lvl8pPr rtl="0" algn="ctr">
              <a:spcBef>
                <a:spcPts val="0"/>
              </a:spcBef>
              <a:defRPr/>
            </a:lvl8pPr>
            <a:lvl9pPr rtl="0" algn="ctr">
              <a:spcBef>
                <a:spcPts val="0"/>
              </a:spcBef>
              <a:defRPr/>
            </a:lvl9pPr>
          </a:lstStyle>
          <a:p/>
        </p:txBody>
      </p:sp>
      <p:sp>
        <p:nvSpPr>
          <p:cNvPr id="46" name="Shape 46"/>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sp>
        <p:nvSpPr>
          <p:cNvPr id="13" name="Shape 13"/>
          <p:cNvSpPr txBox="1"/>
          <p:nvPr>
            <p:ph type="ctrTitle"/>
          </p:nvPr>
        </p:nvSpPr>
        <p:spPr>
          <a:xfrm>
            <a:off x="311710" y="744575"/>
            <a:ext cx="8520599" cy="2052599"/>
          </a:xfrm>
          <a:prstGeom prst="rect">
            <a:avLst/>
          </a:prstGeom>
          <a:noFill/>
          <a:ln>
            <a:noFill/>
          </a:ln>
        </p:spPr>
        <p:txBody>
          <a:bodyPr anchorCtr="0" anchor="b" bIns="91425" lIns="91425" rIns="91425" tIns="91425"/>
          <a:lstStyle>
            <a:lvl1pPr indent="0" marL="0" marR="0" rtl="0" algn="ctr">
              <a:lnSpc>
                <a:spcPct val="100000"/>
              </a:lnSpc>
              <a:spcBef>
                <a:spcPts val="0"/>
              </a:spcBef>
              <a:spcAft>
                <a:spcPts val="0"/>
              </a:spcAft>
              <a:buClr>
                <a:schemeClr val="dk1"/>
              </a:buClr>
              <a:buFont typeface="Arial"/>
              <a:buNone/>
              <a:defRPr b="0" baseline="0" i="0" sz="5200" u="none" cap="none" strike="noStrike">
                <a:solidFill>
                  <a:schemeClr val="dk1"/>
                </a:solidFill>
                <a:latin typeface="Arial"/>
                <a:ea typeface="Arial"/>
                <a:cs typeface="Arial"/>
                <a:sym typeface="Arial"/>
                <a:rtl val="0"/>
              </a:defRPr>
            </a:lvl1pPr>
            <a:lvl2pPr indent="0" marL="0" marR="0" rtl="0" algn="ctr">
              <a:spcBef>
                <a:spcPts val="0"/>
              </a:spcBef>
              <a:buClr>
                <a:schemeClr val="dk1"/>
              </a:buClr>
              <a:buFont typeface="Arial"/>
              <a:buNone/>
              <a:defRPr b="0" baseline="0" i="0" sz="5200" u="none" cap="none" strike="noStrike">
                <a:solidFill>
                  <a:schemeClr val="dk1"/>
                </a:solidFill>
              </a:defRPr>
            </a:lvl2pPr>
            <a:lvl3pPr indent="0" marL="0" marR="0" rtl="0" algn="ctr">
              <a:spcBef>
                <a:spcPts val="0"/>
              </a:spcBef>
              <a:buClr>
                <a:schemeClr val="dk1"/>
              </a:buClr>
              <a:buFont typeface="Arial"/>
              <a:buNone/>
              <a:defRPr b="0" baseline="0" i="0" sz="5200" u="none" cap="none" strike="noStrike">
                <a:solidFill>
                  <a:schemeClr val="dk1"/>
                </a:solidFill>
              </a:defRPr>
            </a:lvl3pPr>
            <a:lvl4pPr indent="0" marL="0" marR="0" rtl="0" algn="ctr">
              <a:spcBef>
                <a:spcPts val="0"/>
              </a:spcBef>
              <a:buClr>
                <a:schemeClr val="dk1"/>
              </a:buClr>
              <a:buFont typeface="Arial"/>
              <a:buNone/>
              <a:defRPr b="0" baseline="0" i="0" sz="5200" u="none" cap="none" strike="noStrike">
                <a:solidFill>
                  <a:schemeClr val="dk1"/>
                </a:solidFill>
              </a:defRPr>
            </a:lvl4pPr>
            <a:lvl5pPr indent="0" marL="0" marR="0" rtl="0" algn="ctr">
              <a:spcBef>
                <a:spcPts val="0"/>
              </a:spcBef>
              <a:buClr>
                <a:schemeClr val="dk1"/>
              </a:buClr>
              <a:buFont typeface="Arial"/>
              <a:buNone/>
              <a:defRPr b="0" baseline="0" i="0" sz="5200" u="none" cap="none" strike="noStrike">
                <a:solidFill>
                  <a:schemeClr val="dk1"/>
                </a:solidFill>
              </a:defRPr>
            </a:lvl5pPr>
            <a:lvl6pPr indent="0" marL="0" marR="0" rtl="0" algn="ctr">
              <a:spcBef>
                <a:spcPts val="0"/>
              </a:spcBef>
              <a:buClr>
                <a:schemeClr val="dk1"/>
              </a:buClr>
              <a:buFont typeface="Arial"/>
              <a:buNone/>
              <a:defRPr b="0" baseline="0" i="0" sz="5200" u="none" cap="none" strike="noStrike">
                <a:solidFill>
                  <a:schemeClr val="dk1"/>
                </a:solidFill>
              </a:defRPr>
            </a:lvl6pPr>
            <a:lvl7pPr indent="0" marL="0" marR="0" rtl="0" algn="ctr">
              <a:spcBef>
                <a:spcPts val="0"/>
              </a:spcBef>
              <a:buClr>
                <a:schemeClr val="dk1"/>
              </a:buClr>
              <a:buFont typeface="Arial"/>
              <a:buNone/>
              <a:defRPr b="0" baseline="0" i="0" sz="5200" u="none" cap="none" strike="noStrike">
                <a:solidFill>
                  <a:schemeClr val="dk1"/>
                </a:solidFill>
              </a:defRPr>
            </a:lvl7pPr>
            <a:lvl8pPr indent="0" marL="0" marR="0" rtl="0" algn="ctr">
              <a:spcBef>
                <a:spcPts val="0"/>
              </a:spcBef>
              <a:buClr>
                <a:schemeClr val="dk1"/>
              </a:buClr>
              <a:buFont typeface="Arial"/>
              <a:buNone/>
              <a:defRPr b="0" baseline="0" i="0" sz="5200" u="none" cap="none" strike="noStrike">
                <a:solidFill>
                  <a:schemeClr val="dk1"/>
                </a:solidFill>
              </a:defRPr>
            </a:lvl8pPr>
            <a:lvl9pPr indent="0" marL="0" marR="0" rtl="0" algn="ctr">
              <a:spcBef>
                <a:spcPts val="0"/>
              </a:spcBef>
              <a:buClr>
                <a:schemeClr val="dk1"/>
              </a:buClr>
              <a:buFont typeface="Arial"/>
              <a:buNone/>
              <a:defRPr b="0" baseline="0" i="0" sz="5200" u="none" cap="none" strike="noStrike">
                <a:solidFill>
                  <a:schemeClr val="dk1"/>
                </a:solidFill>
              </a:defRPr>
            </a:lvl9pPr>
          </a:lstStyle>
          <a:p/>
        </p:txBody>
      </p:sp>
      <p:sp>
        <p:nvSpPr>
          <p:cNvPr id="14" name="Shape 14"/>
          <p:cNvSpPr txBox="1"/>
          <p:nvPr>
            <p:ph idx="1" type="subTitle"/>
          </p:nvPr>
        </p:nvSpPr>
        <p:spPr>
          <a:xfrm>
            <a:off x="311702" y="2834125"/>
            <a:ext cx="8520599" cy="7926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1pPr>
            <a:lvl2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2pPr>
            <a:lvl3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3pPr>
            <a:lvl4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4pPr>
            <a:lvl5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5pPr>
            <a:lvl6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6pPr>
            <a:lvl7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7pPr>
            <a:lvl8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8pPr>
            <a:lvl9pPr indent="0" marL="0" marR="0" rtl="0" algn="ctr">
              <a:lnSpc>
                <a:spcPct val="100000"/>
              </a:lnSpc>
              <a:spcBef>
                <a:spcPts val="0"/>
              </a:spcBef>
              <a:spcAft>
                <a:spcPts val="0"/>
              </a:spcAft>
              <a:buClr>
                <a:schemeClr val="dk2"/>
              </a:buClr>
              <a:buFont typeface="Arial"/>
              <a:buNone/>
              <a:defRPr b="0" baseline="0" i="0" sz="2800" u="none" cap="none" strike="noStrike">
                <a:solidFill>
                  <a:schemeClr val="dk2"/>
                </a:solidFill>
                <a:latin typeface="Arial"/>
                <a:ea typeface="Arial"/>
                <a:cs typeface="Arial"/>
                <a:sym typeface="Arial"/>
                <a:rtl val="0"/>
              </a:defRPr>
            </a:lvl9pPr>
          </a:lstStyle>
          <a:p/>
        </p:txBody>
      </p:sp>
      <p:sp>
        <p:nvSpPr>
          <p:cNvPr id="15" name="Shape 15"/>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6" name="Shape 16"/>
        <p:cNvGrpSpPr/>
        <p:nvPr/>
      </p:nvGrpSpPr>
      <p:grpSpPr>
        <a:xfrm>
          <a:off x="0" y="0"/>
          <a:ext cx="0" cy="0"/>
          <a:chOff x="0" y="0"/>
          <a:chExt cx="0" cy="0"/>
        </a:xfrm>
      </p:grpSpPr>
      <p:sp>
        <p:nvSpPr>
          <p:cNvPr id="17" name="Shape 17"/>
          <p:cNvSpPr txBox="1"/>
          <p:nvPr>
            <p:ph type="title"/>
          </p:nvPr>
        </p:nvSpPr>
        <p:spPr>
          <a:xfrm>
            <a:off x="311702" y="2150850"/>
            <a:ext cx="8520599" cy="841800"/>
          </a:xfrm>
          <a:prstGeom prst="rect">
            <a:avLst/>
          </a:prstGeom>
          <a:noFill/>
          <a:ln>
            <a:noFill/>
          </a:ln>
        </p:spPr>
        <p:txBody>
          <a:bodyPr anchorCtr="0" anchor="ctr" bIns="91425" lIns="91425" rIns="91425" tIns="91425"/>
          <a:lstStyle>
            <a:lvl1pPr rtl="0" algn="ctr">
              <a:spcBef>
                <a:spcPts val="0"/>
              </a:spcBef>
              <a:defRPr sz="3600"/>
            </a:lvl1pPr>
            <a:lvl2pPr rtl="0" algn="ctr">
              <a:spcBef>
                <a:spcPts val="0"/>
              </a:spcBef>
              <a:defRPr sz="3600"/>
            </a:lvl2pPr>
            <a:lvl3pPr rtl="0" algn="ctr">
              <a:spcBef>
                <a:spcPts val="0"/>
              </a:spcBef>
              <a:defRPr sz="3600"/>
            </a:lvl3pPr>
            <a:lvl4pPr rtl="0" algn="ctr">
              <a:spcBef>
                <a:spcPts val="0"/>
              </a:spcBef>
              <a:defRPr sz="3600"/>
            </a:lvl4pPr>
            <a:lvl5pPr rtl="0" algn="ctr">
              <a:spcBef>
                <a:spcPts val="0"/>
              </a:spcBef>
              <a:defRPr sz="3600"/>
            </a:lvl5pPr>
            <a:lvl6pPr rtl="0" algn="ctr">
              <a:spcBef>
                <a:spcPts val="0"/>
              </a:spcBef>
              <a:defRPr sz="3600"/>
            </a:lvl6pPr>
            <a:lvl7pPr rtl="0" algn="ctr">
              <a:spcBef>
                <a:spcPts val="0"/>
              </a:spcBef>
              <a:defRPr sz="3600"/>
            </a:lvl7pPr>
            <a:lvl8pPr rtl="0" algn="ctr">
              <a:spcBef>
                <a:spcPts val="0"/>
              </a:spcBef>
              <a:defRPr sz="3600"/>
            </a:lvl8pPr>
            <a:lvl9pPr rtl="0" algn="ctr">
              <a:spcBef>
                <a:spcPts val="0"/>
              </a:spcBef>
              <a:defRPr sz="3600"/>
            </a:lvl9pPr>
          </a:lstStyle>
          <a:p/>
        </p:txBody>
      </p:sp>
      <p:sp>
        <p:nvSpPr>
          <p:cNvPr id="18" name="Shape 18"/>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 name="Shape 21"/>
          <p:cNvSpPr txBox="1"/>
          <p:nvPr>
            <p:ph idx="1" type="body"/>
          </p:nvPr>
        </p:nvSpPr>
        <p:spPr>
          <a:xfrm>
            <a:off x="311702" y="1152475"/>
            <a:ext cx="3999897"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2" name="Shape 22"/>
          <p:cNvSpPr txBox="1"/>
          <p:nvPr>
            <p:ph idx="2" type="body"/>
          </p:nvPr>
        </p:nvSpPr>
        <p:spPr>
          <a:xfrm>
            <a:off x="4832401" y="1152475"/>
            <a:ext cx="3999897"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3" name="Shape 23"/>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2"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2" y="555600"/>
            <a:ext cx="2807999" cy="755697"/>
          </a:xfrm>
          <a:prstGeom prst="rect">
            <a:avLst/>
          </a:prstGeom>
          <a:noFill/>
          <a:ln>
            <a:noFill/>
          </a:ln>
        </p:spPr>
        <p:txBody>
          <a:bodyPr anchorCtr="0" anchor="b" bIns="91425" lIns="91425" rIns="91425" tIns="91425"/>
          <a:lstStyle>
            <a:lvl1pPr rtl="0">
              <a:spcBef>
                <a:spcPts val="0"/>
              </a:spcBef>
              <a:defRPr sz="2400"/>
            </a:lvl1pPr>
            <a:lvl2pPr rtl="0">
              <a:spcBef>
                <a:spcPts val="0"/>
              </a:spcBef>
              <a:defRPr sz="2400"/>
            </a:lvl2pPr>
            <a:lvl3pPr rtl="0">
              <a:spcBef>
                <a:spcPts val="0"/>
              </a:spcBef>
              <a:defRPr sz="2400"/>
            </a:lvl3pPr>
            <a:lvl4pPr rtl="0">
              <a:spcBef>
                <a:spcPts val="0"/>
              </a:spcBef>
              <a:defRPr sz="2400"/>
            </a:lvl4pPr>
            <a:lvl5pPr rtl="0">
              <a:spcBef>
                <a:spcPts val="0"/>
              </a:spcBef>
              <a:defRPr sz="2400"/>
            </a:lvl5pPr>
            <a:lvl6pPr rtl="0">
              <a:spcBef>
                <a:spcPts val="0"/>
              </a:spcBef>
              <a:defRPr sz="2400"/>
            </a:lvl6pPr>
            <a:lvl7pPr rtl="0">
              <a:spcBef>
                <a:spcPts val="0"/>
              </a:spcBef>
              <a:defRPr sz="2400"/>
            </a:lvl7pPr>
            <a:lvl8pPr rtl="0">
              <a:spcBef>
                <a:spcPts val="0"/>
              </a:spcBef>
              <a:defRPr sz="2400"/>
            </a:lvl8pPr>
            <a:lvl9pPr rtl="0">
              <a:spcBef>
                <a:spcPts val="0"/>
              </a:spcBef>
              <a:defRPr sz="2400"/>
            </a:lvl9pPr>
          </a:lstStyle>
          <a:p/>
        </p:txBody>
      </p:sp>
      <p:sp>
        <p:nvSpPr>
          <p:cNvPr id="29" name="Shape 29"/>
          <p:cNvSpPr txBox="1"/>
          <p:nvPr>
            <p:ph idx="1" type="body"/>
          </p:nvPr>
        </p:nvSpPr>
        <p:spPr>
          <a:xfrm>
            <a:off x="311702" y="1389600"/>
            <a:ext cx="2807999" cy="3179400"/>
          </a:xfrm>
          <a:prstGeom prst="rect">
            <a:avLst/>
          </a:prstGeom>
          <a:noFill/>
          <a:ln>
            <a:noFill/>
          </a:ln>
        </p:spPr>
        <p:txBody>
          <a:bodyPr anchorCtr="0" anchor="t" bIns="91425" lIns="91425" rIns="91425" tIns="91425"/>
          <a:lstStyle>
            <a:lvl1pPr rtl="0">
              <a:spcBef>
                <a:spcPts val="0"/>
              </a:spcBef>
              <a:defRPr sz="12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30" name="Shape 30"/>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a:noFill/>
          <a:ln>
            <a:noFill/>
          </a:ln>
        </p:spPr>
        <p:txBody>
          <a:bodyPr anchorCtr="0" anchor="ctr" bIns="91425" lIns="91425" rIns="91425" tIns="91425"/>
          <a:lstStyle>
            <a:lvl1pPr rtl="0">
              <a:spcBef>
                <a:spcPts val="0"/>
              </a:spcBef>
              <a:defRPr sz="4800"/>
            </a:lvl1pPr>
            <a:lvl2pPr rtl="0">
              <a:spcBef>
                <a:spcPts val="0"/>
              </a:spcBef>
              <a:defRPr sz="4800"/>
            </a:lvl2pPr>
            <a:lvl3pPr rtl="0">
              <a:spcBef>
                <a:spcPts val="0"/>
              </a:spcBef>
              <a:defRPr sz="4800"/>
            </a:lvl3pPr>
            <a:lvl4pPr rtl="0">
              <a:spcBef>
                <a:spcPts val="0"/>
              </a:spcBef>
              <a:defRPr sz="4800"/>
            </a:lvl4pPr>
            <a:lvl5pPr rtl="0">
              <a:spcBef>
                <a:spcPts val="0"/>
              </a:spcBef>
              <a:defRPr sz="4800"/>
            </a:lvl5pPr>
            <a:lvl6pPr rtl="0">
              <a:spcBef>
                <a:spcPts val="0"/>
              </a:spcBef>
              <a:defRPr sz="4800"/>
            </a:lvl6pPr>
            <a:lvl7pPr rtl="0">
              <a:spcBef>
                <a:spcPts val="0"/>
              </a:spcBef>
              <a:defRPr sz="4800"/>
            </a:lvl7pPr>
            <a:lvl8pPr rtl="0">
              <a:spcBef>
                <a:spcPts val="0"/>
              </a:spcBef>
              <a:defRPr sz="4800"/>
            </a:lvl8pPr>
            <a:lvl9pPr rtl="0">
              <a:spcBef>
                <a:spcPts val="0"/>
              </a:spcBef>
              <a:defRPr sz="4800"/>
            </a:lvl9pPr>
          </a:lstStyle>
          <a:p/>
        </p:txBody>
      </p:sp>
      <p:sp>
        <p:nvSpPr>
          <p:cNvPr id="33" name="Shape 33"/>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124"/>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baseline="0" i="0" sz="1400" u="none" cap="none" strike="noStrike">
              <a:solidFill>
                <a:srgbClr val="000000"/>
              </a:solidFill>
              <a:latin typeface="Arial"/>
              <a:ea typeface="Arial"/>
              <a:cs typeface="Arial"/>
              <a:sym typeface="Arial"/>
              <a:rtl val="0"/>
            </a:endParaRPr>
          </a:p>
        </p:txBody>
      </p:sp>
      <p:sp>
        <p:nvSpPr>
          <p:cNvPr id="36" name="Shape 36"/>
          <p:cNvSpPr txBox="1"/>
          <p:nvPr>
            <p:ph type="title"/>
          </p:nvPr>
        </p:nvSpPr>
        <p:spPr>
          <a:xfrm>
            <a:off x="265502" y="1233175"/>
            <a:ext cx="4045197" cy="1482300"/>
          </a:xfrm>
          <a:prstGeom prst="rect">
            <a:avLst/>
          </a:prstGeom>
          <a:noFill/>
          <a:ln>
            <a:noFill/>
          </a:ln>
        </p:spPr>
        <p:txBody>
          <a:bodyPr anchorCtr="0" anchor="b" bIns="91425" lIns="91425" rIns="91425" tIns="91425"/>
          <a:lstStyle>
            <a:lvl1pPr rtl="0" algn="ctr">
              <a:spcBef>
                <a:spcPts val="0"/>
              </a:spcBef>
              <a:defRPr sz="4200"/>
            </a:lvl1pPr>
            <a:lvl2pPr rtl="0" algn="ctr">
              <a:spcBef>
                <a:spcPts val="0"/>
              </a:spcBef>
              <a:defRPr sz="4200"/>
            </a:lvl2pPr>
            <a:lvl3pPr rtl="0" algn="ctr">
              <a:spcBef>
                <a:spcPts val="0"/>
              </a:spcBef>
              <a:defRPr sz="4200"/>
            </a:lvl3pPr>
            <a:lvl4pPr rtl="0" algn="ctr">
              <a:spcBef>
                <a:spcPts val="0"/>
              </a:spcBef>
              <a:defRPr sz="4200"/>
            </a:lvl4pPr>
            <a:lvl5pPr rtl="0" algn="ctr">
              <a:spcBef>
                <a:spcPts val="0"/>
              </a:spcBef>
              <a:defRPr sz="4200"/>
            </a:lvl5pPr>
            <a:lvl6pPr rtl="0" algn="ctr">
              <a:spcBef>
                <a:spcPts val="0"/>
              </a:spcBef>
              <a:defRPr sz="4200"/>
            </a:lvl6pPr>
            <a:lvl7pPr rtl="0" algn="ctr">
              <a:spcBef>
                <a:spcPts val="0"/>
              </a:spcBef>
              <a:defRPr sz="4200"/>
            </a:lvl7pPr>
            <a:lvl8pPr rtl="0" algn="ctr">
              <a:spcBef>
                <a:spcPts val="0"/>
              </a:spcBef>
              <a:defRPr sz="4200"/>
            </a:lvl8pPr>
            <a:lvl9pPr rtl="0" algn="ctr">
              <a:spcBef>
                <a:spcPts val="0"/>
              </a:spcBef>
              <a:defRPr sz="4200"/>
            </a:lvl9pPr>
          </a:lstStyle>
          <a:p/>
        </p:txBody>
      </p:sp>
      <p:sp>
        <p:nvSpPr>
          <p:cNvPr id="37" name="Shape 37"/>
          <p:cNvSpPr txBox="1"/>
          <p:nvPr>
            <p:ph idx="1" type="subTitle"/>
          </p:nvPr>
        </p:nvSpPr>
        <p:spPr>
          <a:xfrm>
            <a:off x="265502" y="2803075"/>
            <a:ext cx="4045197" cy="12351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1pPr>
            <a:lvl2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2pPr>
            <a:lvl3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3pPr>
            <a:lvl4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4pPr>
            <a:lvl5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5pPr>
            <a:lvl6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6pPr>
            <a:lvl7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7pPr>
            <a:lvl8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8pPr>
            <a:lvl9pPr indent="0" marL="0" marR="0" rtl="0" algn="ctr">
              <a:lnSpc>
                <a:spcPct val="100000"/>
              </a:lnSpc>
              <a:spcBef>
                <a:spcPts val="0"/>
              </a:spcBef>
              <a:spcAft>
                <a:spcPts val="0"/>
              </a:spcAft>
              <a:buClr>
                <a:schemeClr val="dk2"/>
              </a:buClr>
              <a:buFont typeface="Arial"/>
              <a:buNone/>
              <a:defRPr b="0" baseline="0" i="0" sz="2100" u="none" cap="none" strike="noStrike">
                <a:solidFill>
                  <a:schemeClr val="dk2"/>
                </a:solidFill>
                <a:latin typeface="Arial"/>
                <a:ea typeface="Arial"/>
                <a:cs typeface="Arial"/>
                <a:sym typeface="Arial"/>
                <a:rtl val="0"/>
              </a:defRPr>
            </a:lvl9pPr>
          </a:lstStyle>
          <a:p/>
        </p:txBody>
      </p:sp>
      <p:sp>
        <p:nvSpPr>
          <p:cNvPr id="38" name="Shape 38"/>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rtl="0">
              <a:lnSpc>
                <a:spcPct val="100000"/>
              </a:lnSpc>
              <a:spcBef>
                <a:spcPts val="0"/>
              </a:spcBef>
              <a:spcAft>
                <a:spcPts val="0"/>
              </a:spcAft>
              <a:buFont typeface="Arial"/>
              <a:buNone/>
              <a:defRPr/>
            </a:lvl1pPr>
            <a:lvl2pPr rtl="0">
              <a:spcBef>
                <a:spcPts val="0"/>
              </a:spcBef>
              <a:defRPr>
                <a:solidFill>
                  <a:schemeClr val="dk2"/>
                </a:solidFill>
              </a:defRPr>
            </a:lvl2pPr>
            <a:lvl3pPr rtl="0">
              <a:spcBef>
                <a:spcPts val="0"/>
              </a:spcBef>
              <a:defRPr>
                <a:solidFill>
                  <a:schemeClr val="dk2"/>
                </a:solidFill>
              </a:defRPr>
            </a:lvl3pPr>
            <a:lvl4pPr rtl="0">
              <a:spcBef>
                <a:spcPts val="0"/>
              </a:spcBef>
              <a:defRPr>
                <a:solidFill>
                  <a:schemeClr val="dk2"/>
                </a:solidFill>
              </a:defRPr>
            </a:lvl4pPr>
            <a:lvl5pPr rtl="0">
              <a:spcBef>
                <a:spcPts val="0"/>
              </a:spcBef>
              <a:defRPr>
                <a:solidFill>
                  <a:schemeClr val="dk2"/>
                </a:solidFill>
              </a:defRPr>
            </a:lvl5pPr>
            <a:lvl6pPr rtl="0">
              <a:spcBef>
                <a:spcPts val="0"/>
              </a:spcBef>
              <a:defRPr>
                <a:solidFill>
                  <a:schemeClr val="dk2"/>
                </a:solidFill>
              </a:defRPr>
            </a:lvl6pPr>
            <a:lvl7pPr rtl="0">
              <a:spcBef>
                <a:spcPts val="0"/>
              </a:spcBef>
              <a:defRPr>
                <a:solidFill>
                  <a:schemeClr val="dk2"/>
                </a:solidFill>
              </a:defRPr>
            </a:lvl7pPr>
            <a:lvl8pPr rtl="0">
              <a:spcBef>
                <a:spcPts val="0"/>
              </a:spcBef>
              <a:defRPr>
                <a:solidFill>
                  <a:schemeClr val="dk2"/>
                </a:solidFill>
              </a:defRPr>
            </a:lvl8pPr>
            <a:lvl9pPr rtl="0">
              <a:spcBef>
                <a:spcPts val="0"/>
              </a:spcBef>
              <a:defRPr>
                <a:solidFill>
                  <a:schemeClr val="dk2"/>
                </a:solidFill>
              </a:defRPr>
            </a:lvl9pPr>
          </a:lstStyle>
          <a:p/>
        </p:txBody>
      </p:sp>
      <p:sp>
        <p:nvSpPr>
          <p:cNvPr id="42" name="Shape 42"/>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US"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2" y="445025"/>
            <a:ext cx="8520599" cy="572699"/>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rtl val="0"/>
              </a:defRPr>
            </a:lvl1pPr>
            <a:lvl2pPr indent="0" marL="0" marR="0" rtl="0" algn="l">
              <a:spcBef>
                <a:spcPts val="0"/>
              </a:spcBef>
              <a:buClr>
                <a:schemeClr val="dk1"/>
              </a:buClr>
              <a:buFont typeface="Arial"/>
              <a:buNone/>
              <a:defRPr b="0" baseline="0" i="0" sz="2800" u="none" cap="none" strike="noStrike">
                <a:solidFill>
                  <a:schemeClr val="dk1"/>
                </a:solidFill>
              </a:defRPr>
            </a:lvl2pPr>
            <a:lvl3pPr indent="0" marL="0" marR="0" rtl="0" algn="l">
              <a:spcBef>
                <a:spcPts val="0"/>
              </a:spcBef>
              <a:buClr>
                <a:schemeClr val="dk1"/>
              </a:buClr>
              <a:buFont typeface="Arial"/>
              <a:buNone/>
              <a:defRPr b="0" baseline="0" i="0" sz="2800" u="none" cap="none" strike="noStrike">
                <a:solidFill>
                  <a:schemeClr val="dk1"/>
                </a:solidFill>
              </a:defRPr>
            </a:lvl3pPr>
            <a:lvl4pPr indent="0" marL="0" marR="0" rtl="0" algn="l">
              <a:spcBef>
                <a:spcPts val="0"/>
              </a:spcBef>
              <a:buClr>
                <a:schemeClr val="dk1"/>
              </a:buClr>
              <a:buFont typeface="Arial"/>
              <a:buNone/>
              <a:defRPr b="0" baseline="0" i="0" sz="2800" u="none" cap="none" strike="noStrike">
                <a:solidFill>
                  <a:schemeClr val="dk1"/>
                </a:solidFill>
              </a:defRPr>
            </a:lvl4pPr>
            <a:lvl5pPr indent="0" marL="0" marR="0" rtl="0" algn="l">
              <a:spcBef>
                <a:spcPts val="0"/>
              </a:spcBef>
              <a:buClr>
                <a:schemeClr val="dk1"/>
              </a:buClr>
              <a:buFont typeface="Arial"/>
              <a:buNone/>
              <a:defRPr b="0" baseline="0" i="0" sz="2800" u="none" cap="none" strike="noStrike">
                <a:solidFill>
                  <a:schemeClr val="dk1"/>
                </a:solidFill>
              </a:defRPr>
            </a:lvl5pPr>
            <a:lvl6pPr indent="0" marL="0" marR="0" rtl="0" algn="l">
              <a:spcBef>
                <a:spcPts val="0"/>
              </a:spcBef>
              <a:buClr>
                <a:schemeClr val="dk1"/>
              </a:buClr>
              <a:buFont typeface="Arial"/>
              <a:buNone/>
              <a:defRPr b="0" baseline="0" i="0" sz="2800" u="none" cap="none" strike="noStrike">
                <a:solidFill>
                  <a:schemeClr val="dk1"/>
                </a:solidFill>
              </a:defRPr>
            </a:lvl6pPr>
            <a:lvl7pPr indent="0" marL="0" marR="0" rtl="0" algn="l">
              <a:spcBef>
                <a:spcPts val="0"/>
              </a:spcBef>
              <a:buClr>
                <a:schemeClr val="dk1"/>
              </a:buClr>
              <a:buFont typeface="Arial"/>
              <a:buNone/>
              <a:defRPr b="0" baseline="0" i="0" sz="2800" u="none" cap="none" strike="noStrike">
                <a:solidFill>
                  <a:schemeClr val="dk1"/>
                </a:solidFill>
              </a:defRPr>
            </a:lvl7pPr>
            <a:lvl8pPr indent="0" marL="0" marR="0" rtl="0" algn="l">
              <a:spcBef>
                <a:spcPts val="0"/>
              </a:spcBef>
              <a:buClr>
                <a:schemeClr val="dk1"/>
              </a:buClr>
              <a:buFont typeface="Arial"/>
              <a:buNone/>
              <a:defRPr b="0" baseline="0" i="0" sz="2800" u="none" cap="none" strike="noStrike">
                <a:solidFill>
                  <a:schemeClr val="dk1"/>
                </a:solidFill>
              </a:defRPr>
            </a:lvl8pPr>
            <a:lvl9pPr indent="0" marL="0" marR="0" rtl="0" algn="l">
              <a:spcBef>
                <a:spcPts val="0"/>
              </a:spcBef>
              <a:buClr>
                <a:schemeClr val="dk1"/>
              </a:buClr>
              <a:buFont typeface="Arial"/>
              <a:buNone/>
              <a:defRPr b="0" baseline="0" i="0" sz="2800" u="none" cap="none" strike="noStrike">
                <a:solidFill>
                  <a:schemeClr val="dk1"/>
                </a:solidFill>
              </a:defRPr>
            </a:lvl9pPr>
          </a:lstStyle>
          <a:p/>
        </p:txBody>
      </p:sp>
      <p:sp>
        <p:nvSpPr>
          <p:cNvPr id="6" name="Shape 6"/>
          <p:cNvSpPr txBox="1"/>
          <p:nvPr>
            <p:ph idx="1" type="body"/>
          </p:nvPr>
        </p:nvSpPr>
        <p:spPr>
          <a:xfrm>
            <a:off x="311702" y="1152475"/>
            <a:ext cx="8520599" cy="3416400"/>
          </a:xfrm>
          <a:prstGeom prst="rect">
            <a:avLst/>
          </a:prstGeom>
          <a:noFill/>
          <a:ln>
            <a:noFill/>
          </a:ln>
        </p:spPr>
        <p:txBody>
          <a:bodyPr anchorCtr="0" anchor="t" bIns="91425" lIns="91425" rIns="91425" tIns="91425"/>
          <a:lstStyle>
            <a:lvl1pPr indent="0" marL="0" marR="0" rtl="0" algn="l">
              <a:lnSpc>
                <a:spcPct val="115000"/>
              </a:lnSpc>
              <a:spcBef>
                <a:spcPts val="0"/>
              </a:spcBef>
              <a:spcAft>
                <a:spcPts val="1600"/>
              </a:spcAft>
              <a:buClr>
                <a:schemeClr val="dk2"/>
              </a:buClr>
              <a:buFont typeface="Arial"/>
              <a:buNone/>
              <a:defRPr b="0" baseline="0" i="0" sz="1800" u="none" cap="none" strike="noStrike">
                <a:solidFill>
                  <a:schemeClr val="dk2"/>
                </a:solidFill>
                <a:latin typeface="Arial"/>
                <a:ea typeface="Arial"/>
                <a:cs typeface="Arial"/>
                <a:sym typeface="Arial"/>
                <a:rtl val="0"/>
              </a:defRPr>
            </a:lvl1pPr>
            <a:lvl2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2pPr>
            <a:lvl3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3pPr>
            <a:lvl4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4pPr>
            <a:lvl5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5pPr>
            <a:lvl6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6pPr>
            <a:lvl7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7pPr>
            <a:lvl8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8pPr>
            <a:lvl9pPr indent="0" marL="0" marR="0" rtl="0" algn="l">
              <a:lnSpc>
                <a:spcPct val="115000"/>
              </a:lnSpc>
              <a:spcBef>
                <a:spcPts val="0"/>
              </a:spcBef>
              <a:spcAft>
                <a:spcPts val="1600"/>
              </a:spcAft>
              <a:buClr>
                <a:schemeClr val="dk2"/>
              </a:buClr>
              <a:buFont typeface="Arial"/>
              <a:buNone/>
              <a:defRPr b="0" baseline="0" i="0" sz="1400" u="none" cap="none" strike="noStrike">
                <a:solidFill>
                  <a:schemeClr val="dk2"/>
                </a:solidFill>
                <a:latin typeface="Arial"/>
                <a:ea typeface="Arial"/>
                <a:cs typeface="Arial"/>
                <a:sym typeface="Arial"/>
                <a:rtl val="0"/>
              </a:defRPr>
            </a:lvl9pPr>
          </a:lstStyle>
          <a:p/>
        </p:txBody>
      </p:sp>
      <p:sp>
        <p:nvSpPr>
          <p:cNvPr id="7" name="Shape 7"/>
          <p:cNvSpPr txBox="1"/>
          <p:nvPr>
            <p:ph idx="12" type="sldNum"/>
          </p:nvPr>
        </p:nvSpPr>
        <p:spPr>
          <a:xfrm>
            <a:off x="8472459"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baseline="0" i="0" lang="en-US" sz="1000" u="none" cap="none" strike="noStrike">
                <a:solidFill>
                  <a:schemeClr val="dk2"/>
                </a:solidFill>
                <a:latin typeface="Arial"/>
                <a:ea typeface="Arial"/>
                <a:cs typeface="Arial"/>
                <a:sym typeface="Arial"/>
                <a:rtl val="0"/>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2.png"/><Relationship Id="rId4" Type="http://schemas.openxmlformats.org/officeDocument/2006/relationships/image" Target="../media/image04.png"/><Relationship Id="rId5" Type="http://schemas.openxmlformats.org/officeDocument/2006/relationships/image" Target="../media/image06.png"/><Relationship Id="rId6" Type="http://schemas.openxmlformats.org/officeDocument/2006/relationships/image" Target="../media/image03.png"/><Relationship Id="rId7" Type="http://schemas.openxmlformats.org/officeDocument/2006/relationships/image" Target="../media/image08.png"/><Relationship Id="rId8"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pic>
        <p:nvPicPr>
          <p:cNvPr id="53" name="Shape 53"/>
          <p:cNvPicPr preferRelativeResize="0"/>
          <p:nvPr/>
        </p:nvPicPr>
        <p:blipFill rotWithShape="1">
          <a:blip r:embed="rId3">
            <a:alphaModFix/>
          </a:blip>
          <a:srcRect b="0" l="0" r="0" t="0"/>
          <a:stretch/>
        </p:blipFill>
        <p:spPr>
          <a:xfrm>
            <a:off x="0" y="0"/>
            <a:ext cx="9152224" cy="4065050"/>
          </a:xfrm>
          <a:prstGeom prst="rect">
            <a:avLst/>
          </a:prstGeom>
          <a:noFill/>
          <a:ln>
            <a:noFill/>
          </a:ln>
        </p:spPr>
      </p:pic>
      <p:grpSp>
        <p:nvGrpSpPr>
          <p:cNvPr id="54" name="Shape 54"/>
          <p:cNvGrpSpPr/>
          <p:nvPr/>
        </p:nvGrpSpPr>
        <p:grpSpPr>
          <a:xfrm>
            <a:off x="0" y="4156696"/>
            <a:ext cx="9211898" cy="908253"/>
            <a:chOff x="0" y="4156696"/>
            <a:chExt cx="9211898" cy="908253"/>
          </a:xfrm>
        </p:grpSpPr>
        <p:pic>
          <p:nvPicPr>
            <p:cNvPr id="55" name="Shape 55"/>
            <p:cNvPicPr preferRelativeResize="0"/>
            <p:nvPr/>
          </p:nvPicPr>
          <p:blipFill rotWithShape="1">
            <a:blip r:embed="rId4">
              <a:alphaModFix/>
            </a:blip>
            <a:srcRect b="0" l="0" r="0" t="0"/>
            <a:stretch/>
          </p:blipFill>
          <p:spPr>
            <a:xfrm>
              <a:off x="0" y="4156696"/>
              <a:ext cx="1302920" cy="908253"/>
            </a:xfrm>
            <a:prstGeom prst="rect">
              <a:avLst/>
            </a:prstGeom>
            <a:noFill/>
            <a:ln>
              <a:noFill/>
            </a:ln>
          </p:spPr>
        </p:pic>
        <p:sp>
          <p:nvSpPr>
            <p:cNvPr id="56" name="Shape 56"/>
            <p:cNvSpPr txBox="1"/>
            <p:nvPr/>
          </p:nvSpPr>
          <p:spPr>
            <a:xfrm>
              <a:off x="1302920" y="4370639"/>
              <a:ext cx="7908978" cy="55399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icksand"/>
                <a:buNone/>
              </a:pPr>
              <a:r>
                <a:rPr b="1" baseline="0" i="0" lang="en-US" sz="3000" u="none" cap="none" strike="noStrike">
                  <a:solidFill>
                    <a:srgbClr val="000000"/>
                  </a:solidFill>
                  <a:latin typeface="Quicksand"/>
                  <a:ea typeface="Quicksand"/>
                  <a:cs typeface="Quicksand"/>
                  <a:sym typeface="Quicksand"/>
                  <a:rtl val="0"/>
                </a:rPr>
                <a:t>Advancing Southeast Asia’s eCommerce</a:t>
              </a: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2" y="2285400"/>
            <a:ext cx="8520599" cy="572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3000" u="none" cap="none" strike="noStrike">
                <a:solidFill>
                  <a:srgbClr val="FF9900"/>
                </a:solidFill>
                <a:latin typeface="Quicksand"/>
                <a:ea typeface="Quicksand"/>
                <a:cs typeface="Quicksand"/>
                <a:sym typeface="Quicksand"/>
                <a:rtl val="0"/>
              </a:rPr>
              <a:t>Q&amp;A</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nvSpPr>
        <p:spPr>
          <a:xfrm>
            <a:off x="0" y="-7"/>
            <a:ext cx="9144000" cy="9528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accent1"/>
              </a:buClr>
              <a:buSzPct val="25000"/>
              <a:buFont typeface="Quicksand"/>
              <a:buNone/>
            </a:pPr>
            <a:r>
              <a:rPr b="1" baseline="0" i="0" lang="en-US" sz="3000" u="none" cap="none" strike="noStrike">
                <a:solidFill>
                  <a:schemeClr val="accent1"/>
                </a:solidFill>
                <a:latin typeface="Quicksand"/>
                <a:ea typeface="Quicksand"/>
                <a:cs typeface="Quicksand"/>
                <a:sym typeface="Quicksand"/>
                <a:rtl val="0"/>
              </a:rPr>
              <a:t>Challenges</a:t>
            </a:r>
          </a:p>
        </p:txBody>
      </p:sp>
      <p:pic>
        <p:nvPicPr>
          <p:cNvPr id="123" name="Shape 123"/>
          <p:cNvPicPr preferRelativeResize="0"/>
          <p:nvPr/>
        </p:nvPicPr>
        <p:blipFill rotWithShape="1">
          <a:blip r:embed="rId3">
            <a:alphaModFix/>
          </a:blip>
          <a:srcRect b="20482" l="0" r="0" t="0"/>
          <a:stretch/>
        </p:blipFill>
        <p:spPr>
          <a:xfrm>
            <a:off x="691550" y="1823934"/>
            <a:ext cx="986700" cy="913500"/>
          </a:xfrm>
          <a:prstGeom prst="rect">
            <a:avLst/>
          </a:prstGeom>
          <a:noFill/>
          <a:ln>
            <a:noFill/>
          </a:ln>
        </p:spPr>
      </p:pic>
      <p:pic>
        <p:nvPicPr>
          <p:cNvPr id="124" name="Shape 124"/>
          <p:cNvPicPr preferRelativeResize="0"/>
          <p:nvPr/>
        </p:nvPicPr>
        <p:blipFill rotWithShape="1">
          <a:blip r:embed="rId4">
            <a:alphaModFix/>
          </a:blip>
          <a:srcRect b="17856" l="18251" r="14993" t="15560"/>
          <a:stretch/>
        </p:blipFill>
        <p:spPr>
          <a:xfrm>
            <a:off x="2910600" y="1744933"/>
            <a:ext cx="741899" cy="913500"/>
          </a:xfrm>
          <a:prstGeom prst="rect">
            <a:avLst/>
          </a:prstGeom>
          <a:noFill/>
          <a:ln>
            <a:noFill/>
          </a:ln>
        </p:spPr>
      </p:pic>
      <p:pic>
        <p:nvPicPr>
          <p:cNvPr id="125" name="Shape 125"/>
          <p:cNvPicPr preferRelativeResize="0"/>
          <p:nvPr/>
        </p:nvPicPr>
        <p:blipFill rotWithShape="1">
          <a:blip r:embed="rId5">
            <a:alphaModFix/>
          </a:blip>
          <a:srcRect b="18946" l="19156" r="19384" t="-7986"/>
          <a:stretch/>
        </p:blipFill>
        <p:spPr>
          <a:xfrm>
            <a:off x="7000810" y="1780675"/>
            <a:ext cx="1285800" cy="913500"/>
          </a:xfrm>
          <a:prstGeom prst="rect">
            <a:avLst/>
          </a:prstGeom>
          <a:noFill/>
          <a:ln>
            <a:noFill/>
          </a:ln>
        </p:spPr>
      </p:pic>
      <p:pic>
        <p:nvPicPr>
          <p:cNvPr id="126" name="Shape 126"/>
          <p:cNvPicPr preferRelativeResize="0"/>
          <p:nvPr/>
        </p:nvPicPr>
        <p:blipFill rotWithShape="1">
          <a:blip r:embed="rId6">
            <a:alphaModFix/>
          </a:blip>
          <a:srcRect b="21333" l="0" r="0" t="0"/>
          <a:stretch/>
        </p:blipFill>
        <p:spPr>
          <a:xfrm>
            <a:off x="4884828" y="1780675"/>
            <a:ext cx="1185600" cy="913500"/>
          </a:xfrm>
          <a:prstGeom prst="rect">
            <a:avLst/>
          </a:prstGeom>
          <a:noFill/>
          <a:ln>
            <a:noFill/>
          </a:ln>
        </p:spPr>
      </p:pic>
      <p:sp>
        <p:nvSpPr>
          <p:cNvPr id="127" name="Shape 127"/>
          <p:cNvSpPr txBox="1"/>
          <p:nvPr/>
        </p:nvSpPr>
        <p:spPr>
          <a:xfrm>
            <a:off x="6995574" y="2776375"/>
            <a:ext cx="1356300" cy="62219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tl val="0"/>
              </a:rPr>
              <a:t>Consumer Behaviour</a:t>
            </a:r>
          </a:p>
        </p:txBody>
      </p:sp>
      <p:sp>
        <p:nvSpPr>
          <p:cNvPr id="128" name="Shape 128"/>
          <p:cNvSpPr txBox="1"/>
          <p:nvPr/>
        </p:nvSpPr>
        <p:spPr>
          <a:xfrm>
            <a:off x="592100" y="2926400"/>
            <a:ext cx="1185600" cy="365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tl val="0"/>
              </a:rPr>
              <a:t>Security</a:t>
            </a:r>
          </a:p>
        </p:txBody>
      </p:sp>
      <p:sp>
        <p:nvSpPr>
          <p:cNvPr id="129" name="Shape 129"/>
          <p:cNvSpPr txBox="1"/>
          <p:nvPr/>
        </p:nvSpPr>
        <p:spPr>
          <a:xfrm>
            <a:off x="2603375" y="2833275"/>
            <a:ext cx="1356300" cy="430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tl val="0"/>
              </a:rPr>
              <a:t>Payment System</a:t>
            </a:r>
          </a:p>
        </p:txBody>
      </p:sp>
      <p:sp>
        <p:nvSpPr>
          <p:cNvPr id="130" name="Shape 130"/>
          <p:cNvSpPr txBox="1"/>
          <p:nvPr/>
        </p:nvSpPr>
        <p:spPr>
          <a:xfrm>
            <a:off x="4921425" y="2904775"/>
            <a:ext cx="1112398" cy="3653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400" u="none" cap="none" strike="noStrike">
                <a:solidFill>
                  <a:srgbClr val="000000"/>
                </a:solidFill>
                <a:latin typeface="Lato"/>
                <a:ea typeface="Lato"/>
                <a:cs typeface="Lato"/>
                <a:sym typeface="Lato"/>
                <a:rtl val="0"/>
              </a:rPr>
              <a:t>Logistics</a:t>
            </a:r>
            <a:r>
              <a:rPr b="1" baseline="0" i="0" lang="en-US" sz="1400" u="none" cap="none" strike="noStrike">
                <a:solidFill>
                  <a:srgbClr val="000000"/>
                </a:solidFill>
                <a:latin typeface="Arial"/>
                <a:ea typeface="Arial"/>
                <a:cs typeface="Arial"/>
                <a:sym typeface="Arial"/>
                <a:rtl val="0"/>
              </a:rPr>
              <a:t>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pic>
        <p:nvPicPr>
          <p:cNvPr id="135" name="Shape 135"/>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136" name="Shape 136"/>
          <p:cNvSpPr txBox="1"/>
          <p:nvPr>
            <p:ph type="title"/>
          </p:nvPr>
        </p:nvSpPr>
        <p:spPr>
          <a:xfrm>
            <a:off x="0" y="-7"/>
            <a:ext cx="9144000" cy="85752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Source Sans Pro"/>
              <a:buNone/>
            </a:pPr>
            <a:r>
              <a:rPr b="0" baseline="0" i="0" lang="en-US" sz="3000" u="none" cap="none" strike="noStrike">
                <a:solidFill>
                  <a:schemeClr val="dk1"/>
                </a:solidFill>
                <a:latin typeface="Quicksand"/>
                <a:ea typeface="Quicksand"/>
                <a:cs typeface="Quicksand"/>
                <a:sym typeface="Quicksand"/>
                <a:rtl val="0"/>
              </a:rPr>
              <a:t>ASEAN e-Commerce Landscape</a:t>
            </a:r>
          </a:p>
        </p:txBody>
      </p:sp>
      <p:sp>
        <p:nvSpPr>
          <p:cNvPr id="137" name="Shape 137"/>
          <p:cNvSpPr txBox="1"/>
          <p:nvPr/>
        </p:nvSpPr>
        <p:spPr>
          <a:xfrm>
            <a:off x="1039700" y="738112"/>
            <a:ext cx="6913199" cy="3729508"/>
          </a:xfrm>
          <a:prstGeom prst="rect">
            <a:avLst/>
          </a:prstGeom>
          <a:noFill/>
          <a:ln>
            <a:noFill/>
          </a:ln>
        </p:spPr>
        <p:txBody>
          <a:bodyPr anchorCtr="0" anchor="t" bIns="91425" lIns="91425" rIns="91425" tIns="91425">
            <a:noAutofit/>
          </a:bodyPr>
          <a:lstStyle/>
          <a:p>
            <a:pPr indent="-317500" lvl="0" marL="457200" marR="0" rtl="0" algn="l">
              <a:lnSpc>
                <a:spcPct val="200000"/>
              </a:lnSpc>
              <a:spcBef>
                <a:spcPts val="0"/>
              </a:spcBef>
              <a:spcAft>
                <a:spcPts val="0"/>
              </a:spcAft>
              <a:buClr>
                <a:srgbClr val="000000"/>
              </a:buClr>
              <a:buSzPct val="100000"/>
              <a:buFont typeface="Quicksand"/>
              <a:buChar char="●"/>
            </a:pPr>
            <a:r>
              <a:rPr b="0" baseline="0" i="0" lang="en-US" sz="1400" u="none" cap="none" strike="noStrike">
                <a:solidFill>
                  <a:srgbClr val="000000"/>
                </a:solidFill>
                <a:latin typeface="Quicksand"/>
                <a:ea typeface="Quicksand"/>
                <a:cs typeface="Quicksand"/>
                <a:sym typeface="Quicksand"/>
                <a:rtl val="0"/>
              </a:rPr>
              <a:t>Males buy 3Cs (Computer, Communication, Consumer Electronic Products)</a:t>
            </a:r>
          </a:p>
          <a:p>
            <a:pPr indent="-317500" lvl="0" marL="457200" marR="0" rtl="0" algn="l">
              <a:lnSpc>
                <a:spcPct val="200000"/>
              </a:lnSpc>
              <a:spcBef>
                <a:spcPts val="0"/>
              </a:spcBef>
              <a:spcAft>
                <a:spcPts val="0"/>
              </a:spcAft>
              <a:buClr>
                <a:srgbClr val="000000"/>
              </a:buClr>
              <a:buSzPct val="100000"/>
              <a:buFont typeface="Quicksand"/>
              <a:buChar char="●"/>
            </a:pPr>
            <a:r>
              <a:rPr b="0" baseline="0" i="0" lang="en-US" sz="1400" u="none" cap="none" strike="noStrike">
                <a:solidFill>
                  <a:srgbClr val="000000"/>
                </a:solidFill>
                <a:latin typeface="Quicksand"/>
                <a:ea typeface="Quicksand"/>
                <a:cs typeface="Quicksand"/>
                <a:sym typeface="Quicksand"/>
                <a:rtl val="0"/>
              </a:rPr>
              <a:t>Females buy fashion, health &amp; beauty, and kitchenware</a:t>
            </a:r>
          </a:p>
          <a:p>
            <a:pPr indent="-317500" lvl="0" marL="457200" marR="0" rtl="0" algn="l">
              <a:lnSpc>
                <a:spcPct val="200000"/>
              </a:lnSpc>
              <a:spcBef>
                <a:spcPts val="0"/>
              </a:spcBef>
              <a:spcAft>
                <a:spcPts val="0"/>
              </a:spcAft>
              <a:buClr>
                <a:srgbClr val="000000"/>
              </a:buClr>
              <a:buSzPct val="100000"/>
              <a:buFont typeface="Quicksand"/>
              <a:buChar char="●"/>
            </a:pPr>
            <a:r>
              <a:rPr b="0" baseline="0" i="0" lang="en-US" sz="1400" u="none" cap="none" strike="noStrike">
                <a:solidFill>
                  <a:srgbClr val="000000"/>
                </a:solidFill>
                <a:latin typeface="Quicksand"/>
                <a:ea typeface="Quicksand"/>
                <a:cs typeface="Quicksand"/>
                <a:sym typeface="Quicksand"/>
                <a:rtl val="0"/>
              </a:rPr>
              <a:t>The growing of ecommerce startups and small businesses (B2C, C2C and online traditional businesses)</a:t>
            </a:r>
          </a:p>
          <a:p>
            <a:pPr indent="-317500" lvl="0" marL="457200" marR="0" rtl="0" algn="l">
              <a:lnSpc>
                <a:spcPct val="200000"/>
              </a:lnSpc>
              <a:spcBef>
                <a:spcPts val="0"/>
              </a:spcBef>
              <a:spcAft>
                <a:spcPts val="0"/>
              </a:spcAft>
              <a:buClr>
                <a:srgbClr val="000000"/>
              </a:buClr>
              <a:buSzPct val="100000"/>
              <a:buFont typeface="Quicksand"/>
              <a:buChar char="●"/>
            </a:pPr>
            <a:r>
              <a:rPr b="0" baseline="0" i="0" lang="en-US" sz="1400" u="none" cap="none" strike="noStrike">
                <a:solidFill>
                  <a:schemeClr val="dk1"/>
                </a:solidFill>
                <a:latin typeface="Quicksand"/>
                <a:ea typeface="Quicksand"/>
                <a:cs typeface="Quicksand"/>
                <a:sym typeface="Quicksand"/>
                <a:rtl val="0"/>
              </a:rPr>
              <a:t>The ASEAN E-Commerce  is worth approximately $34.5 billion by 2018.</a:t>
            </a:r>
          </a:p>
          <a:p>
            <a:pPr indent="-317500" lvl="0" marL="457200" marR="0" rtl="0" algn="l">
              <a:lnSpc>
                <a:spcPct val="200000"/>
              </a:lnSpc>
              <a:spcBef>
                <a:spcPts val="0"/>
              </a:spcBef>
              <a:spcAft>
                <a:spcPts val="0"/>
              </a:spcAft>
              <a:buClr>
                <a:schemeClr val="dk1"/>
              </a:buClr>
              <a:buSzPct val="100000"/>
              <a:buFont typeface="Quicksand"/>
              <a:buChar char="●"/>
            </a:pPr>
            <a:r>
              <a:rPr b="0" baseline="0" i="0" lang="en-US" sz="1400" u="none" cap="none" strike="noStrike">
                <a:solidFill>
                  <a:schemeClr val="dk1"/>
                </a:solidFill>
                <a:latin typeface="Quicksand"/>
                <a:ea typeface="Quicksand"/>
                <a:cs typeface="Quicksand"/>
                <a:sym typeface="Quicksand"/>
                <a:rtl val="0"/>
              </a:rPr>
              <a:t>Shopping Online is predicted to become a lifestyle for the people of this region in the near future.</a:t>
            </a:r>
          </a:p>
          <a:p>
            <a:pPr indent="-317500" lvl="0" marL="457200" marR="0" rtl="0" algn="l">
              <a:lnSpc>
                <a:spcPct val="200000"/>
              </a:lnSpc>
              <a:spcBef>
                <a:spcPts val="0"/>
              </a:spcBef>
              <a:spcAft>
                <a:spcPts val="0"/>
              </a:spcAft>
              <a:buClr>
                <a:schemeClr val="dk1"/>
              </a:buClr>
              <a:buSzPct val="100000"/>
              <a:buFont typeface="Quicksand"/>
              <a:buChar char="●"/>
            </a:pPr>
            <a:r>
              <a:rPr b="0" baseline="0" i="0" lang="en-US" sz="1400" u="none" cap="none" strike="noStrike">
                <a:solidFill>
                  <a:schemeClr val="dk1"/>
                </a:solidFill>
                <a:latin typeface="Quicksand"/>
                <a:ea typeface="Quicksand"/>
                <a:cs typeface="Quicksand"/>
                <a:sym typeface="Quicksand"/>
                <a:rtl val="0"/>
              </a:rPr>
              <a:t> The majority of online trading in SEA is through social media sites like Instagram, Facebook and meet up for payment.</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idx="1" type="body"/>
          </p:nvPr>
        </p:nvSpPr>
        <p:spPr>
          <a:xfrm>
            <a:off x="1620450" y="2260500"/>
            <a:ext cx="5903100" cy="6224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1600"/>
              </a:spcAft>
              <a:buClr>
                <a:schemeClr val="dk2"/>
              </a:buClr>
              <a:buSzPct val="25000"/>
              <a:buFont typeface="Arial"/>
              <a:buNone/>
            </a:pPr>
            <a:r>
              <a:rPr b="1" baseline="0" i="0" lang="en-US" sz="3000" u="none" cap="none" strike="noStrike">
                <a:solidFill>
                  <a:srgbClr val="FF9900"/>
                </a:solidFill>
                <a:latin typeface="Quicksand"/>
                <a:ea typeface="Quicksand"/>
                <a:cs typeface="Quicksand"/>
                <a:sym typeface="Quicksand"/>
                <a:rtl val="0"/>
              </a:rPr>
              <a:t>“ Is there a better way ?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nvSpPr>
        <p:spPr>
          <a:xfrm>
            <a:off x="369500" y="99634"/>
            <a:ext cx="8229600" cy="857520"/>
          </a:xfrm>
          <a:prstGeom prst="rect">
            <a:avLst/>
          </a:prstGeom>
          <a:noFill/>
          <a:ln>
            <a:noFill/>
          </a:ln>
        </p:spPr>
        <p:txBody>
          <a:bodyPr anchorCtr="0" anchor="ctr" bIns="45700" lIns="91425" rIns="91425" tIns="45700">
            <a:noAutofit/>
          </a:bodyPr>
          <a:lstStyle/>
          <a:p>
            <a:pPr indent="0" lvl="0" marL="0" marR="0" rtl="0" algn="ctr">
              <a:lnSpc>
                <a:spcPct val="115000"/>
              </a:lnSpc>
              <a:spcBef>
                <a:spcPts val="0"/>
              </a:spcBef>
              <a:spcAft>
                <a:spcPts val="0"/>
              </a:spcAft>
              <a:buClr>
                <a:srgbClr val="000000"/>
              </a:buClr>
              <a:buSzPct val="25000"/>
              <a:buFont typeface="Quicksand"/>
              <a:buNone/>
            </a:pPr>
            <a:r>
              <a:rPr b="1" baseline="0" i="0" lang="en-US" sz="3000" u="none" cap="none" strike="noStrike">
                <a:solidFill>
                  <a:srgbClr val="FF9900"/>
                </a:solidFill>
                <a:latin typeface="Quicksand"/>
                <a:ea typeface="Quicksand"/>
                <a:cs typeface="Quicksand"/>
                <a:sym typeface="Quicksand"/>
                <a:rtl val="0"/>
              </a:rPr>
              <a:t>Who are we?</a:t>
            </a:r>
          </a:p>
          <a:p>
            <a:pPr indent="0" lvl="0" marL="0" marR="0" rtl="0" algn="ctr">
              <a:lnSpc>
                <a:spcPct val="115000"/>
              </a:lnSpc>
              <a:spcBef>
                <a:spcPts val="0"/>
              </a:spcBef>
              <a:spcAft>
                <a:spcPts val="0"/>
              </a:spcAft>
              <a:buClr>
                <a:srgbClr val="000000"/>
              </a:buClr>
              <a:buSzPct val="25000"/>
              <a:buFont typeface="Quicksand"/>
              <a:buNone/>
            </a:pPr>
            <a:r>
              <a:rPr b="0" baseline="0" i="0" lang="en-US" sz="1800" u="none" cap="none" strike="noStrike">
                <a:solidFill>
                  <a:srgbClr val="FF9900"/>
                </a:solidFill>
                <a:latin typeface="Quicksand"/>
                <a:ea typeface="Quicksand"/>
                <a:cs typeface="Quicksand"/>
                <a:sym typeface="Quicksand"/>
                <a:rtl val="0"/>
              </a:rPr>
              <a:t>“Meet the passionate people behind the idea”</a:t>
            </a:r>
          </a:p>
        </p:txBody>
      </p:sp>
      <p:sp>
        <p:nvSpPr>
          <p:cNvPr id="67" name="Shape 67"/>
          <p:cNvSpPr txBox="1"/>
          <p:nvPr/>
        </p:nvSpPr>
        <p:spPr>
          <a:xfrm>
            <a:off x="3989550" y="2523105"/>
            <a:ext cx="1108500" cy="74492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Huy Le</a:t>
            </a:r>
          </a:p>
        </p:txBody>
      </p:sp>
      <p:sp>
        <p:nvSpPr>
          <p:cNvPr id="68" name="Shape 68"/>
          <p:cNvSpPr txBox="1"/>
          <p:nvPr/>
        </p:nvSpPr>
        <p:spPr>
          <a:xfrm>
            <a:off x="557075" y="2552006"/>
            <a:ext cx="2737799" cy="68714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Dac Khue Nguyen</a:t>
            </a:r>
          </a:p>
        </p:txBody>
      </p:sp>
      <p:sp>
        <p:nvSpPr>
          <p:cNvPr id="69" name="Shape 69"/>
          <p:cNvSpPr txBox="1"/>
          <p:nvPr/>
        </p:nvSpPr>
        <p:spPr>
          <a:xfrm>
            <a:off x="6433175" y="2523105"/>
            <a:ext cx="2040300" cy="74492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1" baseline="0" i="0" lang="en-US" sz="1800" u="none" cap="none" strike="noStrike">
                <a:solidFill>
                  <a:srgbClr val="000000"/>
                </a:solidFill>
                <a:latin typeface="Quicksand"/>
                <a:ea typeface="Quicksand"/>
                <a:cs typeface="Quicksand"/>
                <a:sym typeface="Quicksand"/>
                <a:rtl val="0"/>
              </a:rPr>
              <a:t>Cheryl Fong</a:t>
            </a:r>
          </a:p>
        </p:txBody>
      </p:sp>
      <p:sp>
        <p:nvSpPr>
          <p:cNvPr id="70" name="Shape 70"/>
          <p:cNvSpPr txBox="1"/>
          <p:nvPr/>
        </p:nvSpPr>
        <p:spPr>
          <a:xfrm>
            <a:off x="3460337" y="3054466"/>
            <a:ext cx="2166899" cy="141965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ato"/>
              <a:buNone/>
            </a:pPr>
            <a:r>
              <a:rPr b="0" baseline="0" i="0" lang="en-US" sz="1400" u="none" cap="none" strike="noStrike">
                <a:solidFill>
                  <a:srgbClr val="FF9900"/>
                </a:solidFill>
                <a:latin typeface="Lato"/>
                <a:ea typeface="Lato"/>
                <a:cs typeface="Lato"/>
                <a:sym typeface="Lato"/>
                <a:rtl val="0"/>
              </a:rPr>
              <a:t>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rgbClr val="000000"/>
              </a:buClr>
              <a:buSzPct val="25000"/>
              <a:buFont typeface="Lato"/>
              <a:buNone/>
            </a:pPr>
            <a:r>
              <a:rPr b="0" baseline="0" i="0" lang="en-US" sz="1400" u="none" cap="none" strike="noStrike">
                <a:solidFill>
                  <a:srgbClr val="FF9900"/>
                </a:solidFill>
                <a:latin typeface="Lato"/>
                <a:ea typeface="Lato"/>
                <a:cs typeface="Lato"/>
                <a:sym typeface="Lato"/>
                <a:rtl val="0"/>
              </a:rPr>
              <a:t>Finance and IT</a:t>
            </a:r>
          </a:p>
        </p:txBody>
      </p:sp>
      <p:sp>
        <p:nvSpPr>
          <p:cNvPr id="71" name="Shape 71"/>
          <p:cNvSpPr txBox="1"/>
          <p:nvPr/>
        </p:nvSpPr>
        <p:spPr>
          <a:xfrm>
            <a:off x="524975" y="2998168"/>
            <a:ext cx="2802000" cy="85752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Computer Science </a:t>
            </a:r>
          </a:p>
        </p:txBody>
      </p:sp>
      <p:sp>
        <p:nvSpPr>
          <p:cNvPr id="72" name="Shape 72"/>
          <p:cNvSpPr txBox="1"/>
          <p:nvPr/>
        </p:nvSpPr>
        <p:spPr>
          <a:xfrm>
            <a:off x="6282275" y="3054465"/>
            <a:ext cx="2342100" cy="74492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Co-Founder</a:t>
            </a:r>
          </a:p>
          <a:p>
            <a:pPr indent="0" lvl="0" marL="0" marR="0" rtl="0" algn="ctr">
              <a:lnSpc>
                <a:spcPct val="100000"/>
              </a:lnSpc>
              <a:spcBef>
                <a:spcPts val="0"/>
              </a:spcBef>
              <a:spcAft>
                <a:spcPts val="0"/>
              </a:spcAft>
              <a:buClr>
                <a:srgbClr val="000000"/>
              </a:buClr>
              <a:buFont typeface="Arial"/>
              <a:buNone/>
            </a:pPr>
            <a:r>
              <a:t/>
            </a:r>
            <a:endParaRPr b="0" baseline="0" i="0" sz="1400" u="none" cap="none" strike="noStrike">
              <a:solidFill>
                <a:srgbClr val="FF9900"/>
              </a:solidFill>
              <a:latin typeface="Lato"/>
              <a:ea typeface="Lato"/>
              <a:cs typeface="Lato"/>
              <a:sym typeface="Lato"/>
              <a:rtl val="0"/>
            </a:endParaRPr>
          </a:p>
          <a:p>
            <a:pPr indent="0" lvl="0" marL="0" marR="0" rtl="0" algn="ctr">
              <a:lnSpc>
                <a:spcPct val="100000"/>
              </a:lnSpc>
              <a:spcBef>
                <a:spcPts val="0"/>
              </a:spcBef>
              <a:spcAft>
                <a:spcPts val="0"/>
              </a:spcAft>
              <a:buClr>
                <a:schemeClr val="dk1"/>
              </a:buClr>
              <a:buSzPct val="25000"/>
              <a:buFont typeface="Lato"/>
              <a:buNone/>
            </a:pPr>
            <a:r>
              <a:rPr b="0" baseline="0" i="0" lang="en-US" sz="1400" u="none" cap="none" strike="noStrike">
                <a:solidFill>
                  <a:srgbClr val="FF9900"/>
                </a:solidFill>
                <a:latin typeface="Lato"/>
                <a:ea typeface="Lato"/>
                <a:cs typeface="Lato"/>
                <a:sym typeface="Lato"/>
                <a:rtl val="0"/>
              </a:rPr>
              <a:t>Electrical Engineer</a:t>
            </a:r>
          </a:p>
        </p:txBody>
      </p:sp>
      <p:pic>
        <p:nvPicPr>
          <p:cNvPr id="73" name="Shape 73"/>
          <p:cNvPicPr preferRelativeResize="0"/>
          <p:nvPr/>
        </p:nvPicPr>
        <p:blipFill rotWithShape="1">
          <a:blip r:embed="rId3">
            <a:alphaModFix/>
          </a:blip>
          <a:srcRect b="0" l="0" r="0" t="0"/>
          <a:stretch/>
        </p:blipFill>
        <p:spPr>
          <a:xfrm>
            <a:off x="3552750" y="4081700"/>
            <a:ext cx="2166899" cy="510000"/>
          </a:xfrm>
          <a:prstGeom prst="rect">
            <a:avLst/>
          </a:prstGeom>
          <a:noFill/>
          <a:ln>
            <a:noFill/>
          </a:ln>
        </p:spPr>
      </p:pic>
      <p:pic>
        <p:nvPicPr>
          <p:cNvPr id="74" name="Shape 74"/>
          <p:cNvPicPr preferRelativeResize="0"/>
          <p:nvPr/>
        </p:nvPicPr>
        <p:blipFill rotWithShape="1">
          <a:blip r:embed="rId4">
            <a:alphaModFix/>
          </a:blip>
          <a:srcRect b="0" l="0" r="0" t="0"/>
          <a:stretch/>
        </p:blipFill>
        <p:spPr>
          <a:xfrm>
            <a:off x="1019200" y="4081700"/>
            <a:ext cx="1635299" cy="584700"/>
          </a:xfrm>
          <a:prstGeom prst="rect">
            <a:avLst/>
          </a:prstGeom>
          <a:noFill/>
          <a:ln>
            <a:noFill/>
          </a:ln>
        </p:spPr>
      </p:pic>
      <p:pic>
        <p:nvPicPr>
          <p:cNvPr id="75" name="Shape 75"/>
          <p:cNvPicPr preferRelativeResize="0"/>
          <p:nvPr/>
        </p:nvPicPr>
        <p:blipFill rotWithShape="1">
          <a:blip r:embed="rId5">
            <a:alphaModFix/>
          </a:blip>
          <a:srcRect b="0" l="0" r="0" t="0"/>
          <a:stretch/>
        </p:blipFill>
        <p:spPr>
          <a:xfrm>
            <a:off x="6680200" y="1080157"/>
            <a:ext cx="1276450" cy="1319950"/>
          </a:xfrm>
          <a:prstGeom prst="rect">
            <a:avLst/>
          </a:prstGeom>
          <a:noFill/>
          <a:ln>
            <a:noFill/>
          </a:ln>
        </p:spPr>
      </p:pic>
      <p:pic>
        <p:nvPicPr>
          <p:cNvPr id="76" name="Shape 76"/>
          <p:cNvPicPr preferRelativeResize="0"/>
          <p:nvPr/>
        </p:nvPicPr>
        <p:blipFill rotWithShape="1">
          <a:blip r:embed="rId6">
            <a:alphaModFix/>
          </a:blip>
          <a:srcRect b="0" l="0" r="0" t="0"/>
          <a:stretch/>
        </p:blipFill>
        <p:spPr>
          <a:xfrm>
            <a:off x="3903600" y="1080158"/>
            <a:ext cx="1346983" cy="1419658"/>
          </a:xfrm>
          <a:prstGeom prst="rect">
            <a:avLst/>
          </a:prstGeom>
          <a:noFill/>
          <a:ln>
            <a:noFill/>
          </a:ln>
        </p:spPr>
      </p:pic>
      <p:pic>
        <p:nvPicPr>
          <p:cNvPr id="77" name="Shape 77"/>
          <p:cNvPicPr preferRelativeResize="0"/>
          <p:nvPr/>
        </p:nvPicPr>
        <p:blipFill rotWithShape="1">
          <a:blip r:embed="rId7">
            <a:alphaModFix/>
          </a:blip>
          <a:srcRect b="0" l="0" r="0" t="0"/>
          <a:stretch/>
        </p:blipFill>
        <p:spPr>
          <a:xfrm>
            <a:off x="1197550" y="961345"/>
            <a:ext cx="1276447" cy="1388327"/>
          </a:xfrm>
          <a:prstGeom prst="rect">
            <a:avLst/>
          </a:prstGeom>
          <a:noFill/>
          <a:ln>
            <a:noFill/>
          </a:ln>
        </p:spPr>
      </p:pic>
      <p:pic>
        <p:nvPicPr>
          <p:cNvPr id="78" name="Shape 78"/>
          <p:cNvPicPr preferRelativeResize="0"/>
          <p:nvPr/>
        </p:nvPicPr>
        <p:blipFill>
          <a:blip r:embed="rId8">
            <a:alphaModFix/>
          </a:blip>
          <a:stretch>
            <a:fillRect/>
          </a:stretch>
        </p:blipFill>
        <p:spPr>
          <a:xfrm>
            <a:off x="6635737" y="4057839"/>
            <a:ext cx="1635187" cy="5687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2" y="44502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3000" u="none" cap="none" strike="noStrike">
                <a:solidFill>
                  <a:srgbClr val="FF9900"/>
                </a:solidFill>
                <a:latin typeface="Quicksand"/>
                <a:ea typeface="Quicksand"/>
                <a:cs typeface="Quicksand"/>
                <a:sym typeface="Quicksand"/>
                <a:rtl val="0"/>
              </a:rPr>
              <a:t>C2C Social Media Based Concept</a:t>
            </a:r>
          </a:p>
        </p:txBody>
      </p:sp>
      <p:pic>
        <p:nvPicPr>
          <p:cNvPr id="84" name="Shape 84"/>
          <p:cNvPicPr preferRelativeResize="0"/>
          <p:nvPr/>
        </p:nvPicPr>
        <p:blipFill rotWithShape="1">
          <a:blip r:embed="rId3">
            <a:alphaModFix/>
          </a:blip>
          <a:srcRect b="0" l="0" r="0" t="0"/>
          <a:stretch/>
        </p:blipFill>
        <p:spPr>
          <a:xfrm>
            <a:off x="0" y="1419024"/>
            <a:ext cx="8396998" cy="323285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b="0" l="0" r="4405" t="0"/>
          <a:stretch/>
        </p:blipFill>
        <p:spPr>
          <a:xfrm>
            <a:off x="188850" y="553975"/>
            <a:ext cx="8741399" cy="40355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pic>
        <p:nvPicPr>
          <p:cNvPr id="94" name="Shape 94"/>
          <p:cNvPicPr preferRelativeResize="0"/>
          <p:nvPr/>
        </p:nvPicPr>
        <p:blipFill rotWithShape="1">
          <a:blip r:embed="rId3">
            <a:alphaModFix/>
          </a:blip>
          <a:srcRect b="5164" l="4769" r="2249" t="4049"/>
          <a:stretch/>
        </p:blipFill>
        <p:spPr>
          <a:xfrm>
            <a:off x="1993400" y="215575"/>
            <a:ext cx="5157200" cy="492792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grpSp>
        <p:nvGrpSpPr>
          <p:cNvPr id="99" name="Shape 99"/>
          <p:cNvGrpSpPr/>
          <p:nvPr/>
        </p:nvGrpSpPr>
        <p:grpSpPr>
          <a:xfrm>
            <a:off x="0" y="4156696"/>
            <a:ext cx="9211898" cy="908253"/>
            <a:chOff x="0" y="4156696"/>
            <a:chExt cx="9211898" cy="908253"/>
          </a:xfrm>
        </p:grpSpPr>
        <p:pic>
          <p:nvPicPr>
            <p:cNvPr id="100" name="Shape 100"/>
            <p:cNvPicPr preferRelativeResize="0"/>
            <p:nvPr/>
          </p:nvPicPr>
          <p:blipFill rotWithShape="1">
            <a:blip r:embed="rId3">
              <a:alphaModFix/>
            </a:blip>
            <a:srcRect b="0" l="0" r="0" t="0"/>
            <a:stretch/>
          </p:blipFill>
          <p:spPr>
            <a:xfrm>
              <a:off x="0" y="4156696"/>
              <a:ext cx="1302920" cy="908253"/>
            </a:xfrm>
            <a:prstGeom prst="rect">
              <a:avLst/>
            </a:prstGeom>
            <a:noFill/>
            <a:ln>
              <a:noFill/>
            </a:ln>
          </p:spPr>
        </p:pic>
        <p:sp>
          <p:nvSpPr>
            <p:cNvPr id="101" name="Shape 101"/>
            <p:cNvSpPr txBox="1"/>
            <p:nvPr/>
          </p:nvSpPr>
          <p:spPr>
            <a:xfrm>
              <a:off x="1302920" y="4370639"/>
              <a:ext cx="7908978" cy="55399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icksand"/>
                <a:buNone/>
              </a:pPr>
              <a:r>
                <a:rPr b="1" baseline="0" i="0" lang="en-US" sz="3000" u="none" cap="none" strike="noStrike">
                  <a:solidFill>
                    <a:srgbClr val="000000"/>
                  </a:solidFill>
                  <a:latin typeface="Quicksand"/>
                  <a:ea typeface="Quicksand"/>
                  <a:cs typeface="Quicksand"/>
                  <a:sym typeface="Quicksand"/>
                  <a:rtl val="0"/>
                </a:rPr>
                <a:t>Advancing Southeast Asia’s eCommerce</a:t>
              </a:r>
            </a:p>
          </p:txBody>
        </p:sp>
      </p:grpSp>
      <p:pic>
        <p:nvPicPr>
          <p:cNvPr id="102" name="Shape 102"/>
          <p:cNvPicPr preferRelativeResize="0"/>
          <p:nvPr/>
        </p:nvPicPr>
        <p:blipFill rotWithShape="1">
          <a:blip r:embed="rId4">
            <a:alphaModFix/>
          </a:blip>
          <a:srcRect b="0" l="0" r="0" t="0"/>
          <a:stretch/>
        </p:blipFill>
        <p:spPr>
          <a:xfrm>
            <a:off x="0" y="0"/>
            <a:ext cx="9144000" cy="405747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2" y="2285400"/>
            <a:ext cx="8520599" cy="572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2800" u="none" cap="none" strike="noStrike">
                <a:solidFill>
                  <a:srgbClr val="FF9900"/>
                </a:solidFill>
                <a:latin typeface="Quicksand"/>
                <a:ea typeface="Quicksand"/>
                <a:cs typeface="Quicksand"/>
                <a:sym typeface="Quicksand"/>
                <a:rtl val="0"/>
              </a:rPr>
              <a:t>Business Model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b="0" l="0" r="0" t="0"/>
          <a:stretch/>
        </p:blipFill>
        <p:spPr>
          <a:xfrm>
            <a:off x="0" y="0"/>
            <a:ext cx="9143998" cy="5143496"/>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